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296400"/>
  <p:embeddedFontLs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7" roundtripDataSignature="AMtx7mg+bceP6210udKn2kKBU/XzccV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405" autoAdjust="0"/>
  </p:normalViewPr>
  <p:slideViewPr>
    <p:cSldViewPr snapToGrid="0">
      <p:cViewPr varScale="1">
        <p:scale>
          <a:sx n="48" d="100"/>
          <a:sy n="48" d="100"/>
        </p:scale>
        <p:origin x="2964" y="264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4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698500"/>
            <a:ext cx="26908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685800" y="4415793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:notes"/>
          <p:cNvSpPr txBox="1">
            <a:spLocks noGrp="1"/>
          </p:cNvSpPr>
          <p:nvPr>
            <p:ph type="sldNum" idx="12"/>
          </p:nvPr>
        </p:nvSpPr>
        <p:spPr>
          <a:xfrm>
            <a:off x="3884615" y="8829972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736475" y="7276799"/>
            <a:ext cx="5458703" cy="8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>
            <a:spLocks noGrp="1"/>
          </p:cNvSpPr>
          <p:nvPr>
            <p:ph type="pic" idx="2"/>
          </p:nvPr>
        </p:nvSpPr>
        <p:spPr>
          <a:xfrm>
            <a:off x="736475" y="1005840"/>
            <a:ext cx="5458703" cy="50292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736474" y="8108015"/>
            <a:ext cx="5458703" cy="72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4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rot="-589932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36475" y="1359747"/>
            <a:ext cx="5458704" cy="248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body" idx="1"/>
          </p:nvPr>
        </p:nvSpPr>
        <p:spPr>
          <a:xfrm>
            <a:off x="736475" y="5115768"/>
            <a:ext cx="5458704" cy="37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rot="-589932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77" name="Google Shape;177;p15"/>
          <p:cNvSpPr txBox="1"/>
          <p:nvPr/>
        </p:nvSpPr>
        <p:spPr>
          <a:xfrm>
            <a:off x="550316" y="955813"/>
            <a:ext cx="51135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6009006" y="4253763"/>
            <a:ext cx="526204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 b="0" i="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958852" y="1359746"/>
            <a:ext cx="5236327" cy="422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60"/>
              <a:buFont typeface="Century Gothic"/>
              <a:buNone/>
              <a:defRPr sz="306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1"/>
          </p:nvPr>
        </p:nvSpPr>
        <p:spPr>
          <a:xfrm>
            <a:off x="1179187" y="5586942"/>
            <a:ext cx="4799222" cy="48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2"/>
          </p:nvPr>
        </p:nvSpPr>
        <p:spPr>
          <a:xfrm>
            <a:off x="736474" y="7334531"/>
            <a:ext cx="5392122" cy="148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6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rot="-589932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 extrusionOk="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736475" y="3017520"/>
            <a:ext cx="5458704" cy="3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entury Gothic"/>
              <a:buNone/>
              <a:defRPr sz="3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736475" y="7369866"/>
            <a:ext cx="5458703" cy="145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460054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2"/>
          </p:nvPr>
        </p:nvSpPr>
        <p:spPr>
          <a:xfrm>
            <a:off x="736474" y="4615841"/>
            <a:ext cx="1966417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3"/>
          </p:nvPr>
        </p:nvSpPr>
        <p:spPr>
          <a:xfrm>
            <a:off x="2894772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4"/>
          </p:nvPr>
        </p:nvSpPr>
        <p:spPr>
          <a:xfrm>
            <a:off x="2897201" y="4615841"/>
            <a:ext cx="1971080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5"/>
          </p:nvPr>
        </p:nvSpPr>
        <p:spPr>
          <a:xfrm>
            <a:off x="5064846" y="3650827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6"/>
          </p:nvPr>
        </p:nvSpPr>
        <p:spPr>
          <a:xfrm>
            <a:off x="5066795" y="4615841"/>
            <a:ext cx="1969131" cy="42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11" name="Google Shape;211;p17"/>
          <p:cNvCxnSpPr/>
          <p:nvPr/>
        </p:nvCxnSpPr>
        <p:spPr>
          <a:xfrm>
            <a:off x="2800351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17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736474" y="1359747"/>
            <a:ext cx="5393471" cy="10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736474" y="6130074"/>
            <a:ext cx="1966417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19" name="Google Shape;219;p18"/>
          <p:cNvSpPr>
            <a:spLocks noGrp="1"/>
          </p:cNvSpPr>
          <p:nvPr>
            <p:ph type="pic" idx="2"/>
          </p:nvPr>
        </p:nvSpPr>
        <p:spPr>
          <a:xfrm>
            <a:off x="866197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0" name="Google Shape;220;p18"/>
          <p:cNvSpPr txBox="1">
            <a:spLocks noGrp="1"/>
          </p:cNvSpPr>
          <p:nvPr>
            <p:ph type="body" idx="3"/>
          </p:nvPr>
        </p:nvSpPr>
        <p:spPr>
          <a:xfrm>
            <a:off x="736473" y="7095086"/>
            <a:ext cx="1966417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4"/>
          </p:nvPr>
        </p:nvSpPr>
        <p:spPr>
          <a:xfrm>
            <a:off x="2899456" y="6130073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2" name="Google Shape;222;p18"/>
          <p:cNvSpPr>
            <a:spLocks noGrp="1"/>
          </p:cNvSpPr>
          <p:nvPr>
            <p:ph type="pic" idx="5"/>
          </p:nvPr>
        </p:nvSpPr>
        <p:spPr>
          <a:xfrm>
            <a:off x="3020211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3" name="Google Shape;223;p18"/>
          <p:cNvSpPr txBox="1">
            <a:spLocks noGrp="1"/>
          </p:cNvSpPr>
          <p:nvPr>
            <p:ph type="body" idx="6"/>
          </p:nvPr>
        </p:nvSpPr>
        <p:spPr>
          <a:xfrm>
            <a:off x="2899456" y="711070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7"/>
          </p:nvPr>
        </p:nvSpPr>
        <p:spPr>
          <a:xfrm>
            <a:off x="5064846" y="6130074"/>
            <a:ext cx="1971080" cy="96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225" name="Google Shape;225;p18"/>
          <p:cNvSpPr>
            <a:spLocks noGrp="1"/>
          </p:cNvSpPr>
          <p:nvPr>
            <p:ph type="pic" idx="8"/>
          </p:nvPr>
        </p:nvSpPr>
        <p:spPr>
          <a:xfrm>
            <a:off x="5192345" y="3650827"/>
            <a:ext cx="1712872" cy="2122768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6" name="Google Shape;226;p18"/>
          <p:cNvSpPr txBox="1">
            <a:spLocks noGrp="1"/>
          </p:cNvSpPr>
          <p:nvPr>
            <p:ph type="body" idx="9"/>
          </p:nvPr>
        </p:nvSpPr>
        <p:spPr>
          <a:xfrm>
            <a:off x="5064846" y="7095086"/>
            <a:ext cx="1971080" cy="174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cxnSp>
        <p:nvCxnSpPr>
          <p:cNvPr id="227" name="Google Shape;227;p18"/>
          <p:cNvCxnSpPr/>
          <p:nvPr/>
        </p:nvCxnSpPr>
        <p:spPr>
          <a:xfrm>
            <a:off x="2796516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8"/>
          <p:cNvCxnSpPr/>
          <p:nvPr/>
        </p:nvCxnSpPr>
        <p:spPr>
          <a:xfrm>
            <a:off x="4972093" y="3650828"/>
            <a:ext cx="0" cy="5201281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1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 rot="5400000">
            <a:off x="842354" y="3543198"/>
            <a:ext cx="5178213" cy="53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dt" idx="10"/>
          </p:nvPr>
        </p:nvSpPr>
        <p:spPr>
          <a:xfrm>
            <a:off x="6478106" y="9368935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ftr" idx="11"/>
          </p:nvPr>
        </p:nvSpPr>
        <p:spPr>
          <a:xfrm>
            <a:off x="438713" y="9368935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0"/>
          <p:cNvGrpSpPr/>
          <p:nvPr/>
        </p:nvGrpSpPr>
        <p:grpSpPr>
          <a:xfrm>
            <a:off x="-1350" y="0"/>
            <a:ext cx="7752357" cy="10062504"/>
            <a:chOff x="-1588" y="0"/>
            <a:chExt cx="9120420" cy="6860798"/>
          </a:xfrm>
        </p:grpSpPr>
        <p:sp>
          <p:nvSpPr>
            <p:cNvPr id="240" name="Google Shape;240;p2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352638" y="589842"/>
            <a:ext cx="3918980" cy="8878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"/>
          <p:cNvSpPr/>
          <p:nvPr/>
        </p:nvSpPr>
        <p:spPr>
          <a:xfrm rot="5400000">
            <a:off x="-744351" y="3615307"/>
            <a:ext cx="8794123" cy="2827788"/>
          </a:xfrm>
          <a:custGeom>
            <a:avLst/>
            <a:gdLst/>
            <a:ahLst/>
            <a:cxnLst/>
            <a:rect l="l" t="t" r="r" b="b"/>
            <a:pathLst>
              <a:path w="4960" h="2752" extrusionOk="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9" name="Google Shape;249;p20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5760" h="4320" extrusionOk="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20"/>
          <p:cNvSpPr txBox="1">
            <a:spLocks noGrp="1"/>
          </p:cNvSpPr>
          <p:nvPr>
            <p:ph type="title"/>
          </p:nvPr>
        </p:nvSpPr>
        <p:spPr>
          <a:xfrm rot="5400000">
            <a:off x="2369133" y="5002995"/>
            <a:ext cx="6705601" cy="94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 rot="5400000">
            <a:off x="-738876" y="3599041"/>
            <a:ext cx="6705601" cy="37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ftr" idx="11"/>
          </p:nvPr>
        </p:nvSpPr>
        <p:spPr>
          <a:xfrm>
            <a:off x="457764" y="9336064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33" name="Google Shape;33;p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6475" y="3265539"/>
            <a:ext cx="5030027" cy="374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80"/>
              <a:buFont typeface="Century Gothic"/>
              <a:buNone/>
              <a:defRPr sz="408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736475" y="7006824"/>
            <a:ext cx="5030027" cy="126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850"/>
              </a:spcBef>
              <a:spcAft>
                <a:spcPts val="0"/>
              </a:spcAft>
              <a:buSzPts val="1224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850"/>
              </a:spcBef>
              <a:spcAft>
                <a:spcPts val="0"/>
              </a:spcAft>
              <a:buSzPts val="10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50"/>
              </a:spcBef>
              <a:spcAft>
                <a:spcPts val="0"/>
              </a:spcAft>
              <a:buSzPts val="952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50"/>
              </a:spcBef>
              <a:spcAft>
                <a:spcPts val="0"/>
              </a:spcAft>
              <a:buSzPts val="816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 rot="5400000">
            <a:off x="6067934" y="2752744"/>
            <a:ext cx="1452879" cy="1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 rot="5400000">
            <a:off x="4110674" y="4858302"/>
            <a:ext cx="5661033" cy="19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36075" y="1359745"/>
            <a:ext cx="539212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 rot="-5912394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45904" y="3311129"/>
            <a:ext cx="2627071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4351372" y="3311129"/>
            <a:ext cx="2620139" cy="442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736474" y="3650827"/>
            <a:ext cx="3091433" cy="517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3944494" y="3650831"/>
            <a:ext cx="3091433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739430" y="3650827"/>
            <a:ext cx="3088477" cy="11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>
          <a:xfrm>
            <a:off x="736474" y="4764453"/>
            <a:ext cx="3091433" cy="406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3"/>
          </p:nvPr>
        </p:nvSpPr>
        <p:spPr>
          <a:xfrm>
            <a:off x="3944494" y="3650828"/>
            <a:ext cx="3091432" cy="110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1632"/>
              <a:buNone/>
              <a:defRPr sz="204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1360"/>
              <a:buNone/>
              <a:defRPr sz="1700" b="1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1224"/>
              <a:buNone/>
              <a:defRPr sz="1530" b="1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1088"/>
              <a:buNone/>
              <a:defRPr sz="1360" b="1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4"/>
          </p:nvPr>
        </p:nvSpPr>
        <p:spPr>
          <a:xfrm>
            <a:off x="3944494" y="4760559"/>
            <a:ext cx="3091433" cy="406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93" name="Google Shape;93;p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1" name="Google Shape;101;p11"/>
            <p:cNvSpPr/>
            <p:nvPr/>
          </p:nvSpPr>
          <p:spPr>
            <a:xfrm rot="-5912394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03" name="Google Shape;103;p11"/>
          <p:cNvSpPr txBox="1">
            <a:spLocks noGrp="1"/>
          </p:cNvSpPr>
          <p:nvPr>
            <p:ph type="title"/>
          </p:nvPr>
        </p:nvSpPr>
        <p:spPr>
          <a:xfrm>
            <a:off x="736474" y="2123440"/>
            <a:ext cx="2305702" cy="219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1"/>
          </p:nvPr>
        </p:nvSpPr>
        <p:spPr>
          <a:xfrm>
            <a:off x="3883588" y="2123440"/>
            <a:ext cx="3087923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8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2"/>
          </p:nvPr>
        </p:nvSpPr>
        <p:spPr>
          <a:xfrm>
            <a:off x="736475" y="4527374"/>
            <a:ext cx="2305701" cy="430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2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2" name="Google Shape;112;p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12"/>
            <p:cNvSpPr/>
            <p:nvPr/>
          </p:nvSpPr>
          <p:spPr>
            <a:xfrm rot="-5912394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736474" y="2026039"/>
            <a:ext cx="2539026" cy="230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40"/>
              <a:buFont typeface="Century Gothic"/>
              <a:buNone/>
              <a:defRPr sz="204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2"/>
          </p:nvPr>
        </p:nvSpPr>
        <p:spPr>
          <a:xfrm>
            <a:off x="4014473" y="1937174"/>
            <a:ext cx="2372437" cy="618405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736474" y="4526280"/>
            <a:ext cx="2539026" cy="359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850"/>
              </a:spcBef>
              <a:spcAft>
                <a:spcPts val="0"/>
              </a:spcAft>
              <a:buSzPts val="952"/>
              <a:buNone/>
              <a:defRPr sz="119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850"/>
              </a:spcBef>
              <a:spcAft>
                <a:spcPts val="0"/>
              </a:spcAft>
              <a:buSzPts val="816"/>
              <a:buNone/>
              <a:defRPr sz="1020"/>
            </a:lvl2pPr>
            <a:lvl3pPr marL="1371600" lvl="2" indent="-228600" algn="l">
              <a:spcBef>
                <a:spcPts val="850"/>
              </a:spcBef>
              <a:spcAft>
                <a:spcPts val="0"/>
              </a:spcAft>
              <a:buSzPts val="680"/>
              <a:buNone/>
              <a:defRPr sz="850"/>
            </a:lvl3pPr>
            <a:lvl4pPr marL="1828800" lvl="3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4pPr>
            <a:lvl5pPr marL="2286000" lvl="4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5pPr>
            <a:lvl6pPr marL="2743200" lvl="5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6pPr>
            <a:lvl7pPr marL="3200400" lvl="6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7pPr>
            <a:lvl8pPr marL="3657600" lvl="7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8pPr>
            <a:lvl9pPr marL="4114800" lvl="8" indent="-228600" algn="l">
              <a:spcBef>
                <a:spcPts val="850"/>
              </a:spcBef>
              <a:spcAft>
                <a:spcPts val="0"/>
              </a:spcAft>
              <a:buSzPts val="612"/>
              <a:buNone/>
              <a:defRPr sz="765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38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-1350" y="0"/>
            <a:ext cx="7773750" cy="10062504"/>
            <a:chOff x="-1588" y="0"/>
            <a:chExt cx="9145588" cy="6860798"/>
          </a:xfrm>
        </p:grpSpPr>
        <p:sp>
          <p:nvSpPr>
            <p:cNvPr id="11" name="Google Shape;11;p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l="-16712" r="-16986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-589932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l" t="t" r="r" b="b"/>
              <a:pathLst>
                <a:path w="4960" h="2752" extrusionOk="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5760" h="4320" extrusionOk="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36474" y="1359746"/>
            <a:ext cx="5393471" cy="104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20"/>
              <a:buFont typeface="Century Gothic"/>
              <a:buNone/>
              <a:defRPr sz="272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34725" y="3650827"/>
            <a:ext cx="5393471" cy="517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6324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Char char="►"/>
              <a:defRPr sz="153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687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088"/>
              <a:buFont typeface="Noto Sans Symbols"/>
              <a:buChar char="►"/>
              <a:defRPr sz="136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052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952"/>
              <a:buFont typeface="Noto Sans Symbols"/>
              <a:buChar char="►"/>
              <a:defRPr sz="119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0416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0415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816"/>
              <a:buFont typeface="Noto Sans Symbols"/>
              <a:buChar char="►"/>
              <a:defRPr sz="10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38277" y="9336064"/>
            <a:ext cx="842009" cy="33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02217" y="9336062"/>
            <a:ext cx="3280826" cy="33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5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6583797" y="0"/>
            <a:ext cx="582930" cy="161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26824" y="433738"/>
            <a:ext cx="672612" cy="11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3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ortwood-joshua.m.portwood.mil@army.mil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jared.l.vineyard.mil@arm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mailto:zjmundell@gmail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leavenworth@ocfusa.org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/>
        </p:nvSpPr>
        <p:spPr>
          <a:xfrm>
            <a:off x="1100700" y="2389022"/>
            <a:ext cx="1591669" cy="259200"/>
          </a:xfrm>
          <a:prstGeom prst="rect">
            <a:avLst/>
          </a:prstGeom>
          <a:noFill/>
          <a:ln w="9525" cap="flat" cmpd="sng">
            <a:solidFill>
              <a:srgbClr val="7E00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262626"/>
                </a:solidFill>
                <a:latin typeface="Book Antiqua" panose="02040602050305030304" pitchFamily="18" charset="0"/>
              </a:rPr>
              <a:t>15 February 2026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273" name="Google Shape;273;p1" descr="A qr code with a few squares&#10;&#10;Description automatically generated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09" y="2839444"/>
            <a:ext cx="812501" cy="83210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 txBox="1"/>
          <p:nvPr/>
        </p:nvSpPr>
        <p:spPr>
          <a:xfrm>
            <a:off x="1100700" y="2901573"/>
            <a:ext cx="2342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</a:pPr>
            <a:r>
              <a:rPr lang="en-US" sz="1000" i="0" u="none" strike="noStrike" cap="none" dirty="0">
                <a:solidFill>
                  <a:srgbClr val="000000"/>
                </a:solidFill>
              </a:rPr>
              <a:t>It is our desire to connect with you and help you grow in Christ during your time at Fort Leavenworth. Scan the QR code and </a:t>
            </a:r>
            <a:r>
              <a:rPr lang="en-US" sz="1000" dirty="0"/>
              <a:t>let’s grow together</a:t>
            </a:r>
            <a:r>
              <a:rPr lang="en-US" sz="1000" i="0" u="none" strike="noStrike" cap="none" dirty="0">
                <a:solidFill>
                  <a:srgbClr val="000000"/>
                </a:solidFill>
              </a:rPr>
              <a:t>.</a:t>
            </a:r>
            <a:endParaRPr dirty="0"/>
          </a:p>
        </p:txBody>
      </p:sp>
      <p:sp>
        <p:nvSpPr>
          <p:cNvPr id="275" name="Google Shape;275;p1"/>
          <p:cNvSpPr/>
          <p:nvPr/>
        </p:nvSpPr>
        <p:spPr>
          <a:xfrm>
            <a:off x="182150" y="3768586"/>
            <a:ext cx="3704049" cy="617343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"/>
          <p:cNvSpPr txBox="1"/>
          <p:nvPr/>
        </p:nvSpPr>
        <p:spPr>
          <a:xfrm>
            <a:off x="90509" y="3758305"/>
            <a:ext cx="3618000" cy="67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Order of Worship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BRING IN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Welcome &amp; Announcements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Preparation for Worship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Call to Worship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BUILD UP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Singing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Giving*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the Reading and Preaching of God’s Word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Communion** 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i="1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i="1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SEND OUT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Worship through Reflection and Response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Benediction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Fellowship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*Children released to children’s church after the offering is complete except for the 1</a:t>
            </a:r>
            <a:r>
              <a:rPr lang="en-US" sz="900" baseline="30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st</a:t>
            </a: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Sunday.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** The first Sunday every month.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Announcements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ADULT &amp; CHILDREN’S SUNDAY SCHOOL 0945-1045.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Pioneer and Frontier Chapel classrooms, see foyer for class information. POC: Carl Tillery (Sunday School teachers needed, please help us make disciples!)</a:t>
            </a:r>
          </a:p>
          <a:p>
            <a:pPr lvl="0">
              <a:buClr>
                <a:schemeClr val="dk1"/>
              </a:buClr>
              <a:buSzPts val="1000"/>
            </a:pPr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OFFICERS’ CHRISTIAN FELLOWSHIP: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meets at Pioneer Chapel at 6am on Tuesday. POC: Jim Harbridge at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leavenworth@ocfusa.org</a:t>
            </a:r>
            <a:endParaRPr lang="en-US" sz="1000" dirty="0">
              <a:latin typeface="Book Antiqua" panose="02040602050305030304" pitchFamily="18" charset="0"/>
            </a:endParaRPr>
          </a:p>
          <a:p>
            <a:pPr lvl="0"/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FINANCIAL PEACE: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Frontier Chapel, every Sunday from 1-3, room 158.  POC: Zach at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zjmundell@gmail.com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u="sng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FAMILY NIGHT: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Frontier Chapel, 22 February, at 5:30pm. Pizza, Praise, &amp; Play for the whole family. </a:t>
            </a:r>
          </a:p>
          <a:p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POC: Amanda at vineyards629@yahoo.com</a:t>
            </a:r>
          </a:p>
          <a:p>
            <a:endParaRPr lang="en-US" sz="1000" b="1" u="sng" dirty="0">
              <a:solidFill>
                <a:schemeClr val="dk1"/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05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26B4C4-04ED-8CD2-71AA-120143F1F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47471C-E3D9-8BA8-3256-938D95501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329616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035926-124A-20F7-CEB8-3D39247D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A2D5B4A-89A6-413A-897F-A1DC6931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5FB6296-5547-9C60-8847-AECF2B06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29845-5AED-D3F6-F5A2-31000C33F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05" y="106714"/>
            <a:ext cx="1932166" cy="2120244"/>
          </a:xfrm>
          <a:prstGeom prst="rect">
            <a:avLst/>
          </a:prstGeom>
        </p:spPr>
      </p:pic>
      <p:sp>
        <p:nvSpPr>
          <p:cNvPr id="2" name="Google Shape;300;p2">
            <a:extLst>
              <a:ext uri="{FF2B5EF4-FFF2-40B4-BE49-F238E27FC236}">
                <a16:creationId xmlns:a16="http://schemas.microsoft.com/office/drawing/2014/main" id="{C3A39879-4AD9-B924-8BA5-ACF7C4BFDE6C}"/>
              </a:ext>
            </a:extLst>
          </p:cNvPr>
          <p:cNvSpPr/>
          <p:nvPr/>
        </p:nvSpPr>
        <p:spPr>
          <a:xfrm>
            <a:off x="4094288" y="493625"/>
            <a:ext cx="3618000" cy="49046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</a:t>
            </a:r>
            <a:endParaRPr lang="en-US" sz="105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Book Antiqua" panose="02040602050305030304" pitchFamily="18" charset="0"/>
              </a:rPr>
              <a:t>  </a:t>
            </a:r>
          </a:p>
          <a:p>
            <a:r>
              <a:rPr lang="en-US" sz="1000" dirty="0">
                <a:latin typeface="Book Antiqua" panose="02040602050305030304" pitchFamily="18" charset="0"/>
              </a:rPr>
              <a:t> </a:t>
            </a:r>
          </a:p>
          <a:p>
            <a:r>
              <a:rPr lang="en-US" sz="1000" b="1" u="sng" dirty="0">
                <a:latin typeface="Book Antiqua" panose="02040602050305030304" pitchFamily="18" charset="0"/>
              </a:rPr>
              <a:t>CHAPEL OUTREACH:</a:t>
            </a:r>
            <a:r>
              <a:rPr lang="en-US" sz="1000" dirty="0">
                <a:latin typeface="Book Antiqua" panose="02040602050305030304" pitchFamily="18" charset="0"/>
              </a:rPr>
              <a:t> We would like to thank the Men of the Chapel and </a:t>
            </a:r>
            <a:r>
              <a:rPr lang="en-US" sz="1000" dirty="0" err="1">
                <a:latin typeface="Book Antiqua" panose="02040602050305030304" pitchFamily="18" charset="0"/>
              </a:rPr>
              <a:t>CrossRoads</a:t>
            </a:r>
            <a:r>
              <a:rPr lang="en-US" sz="1000" dirty="0">
                <a:latin typeface="Book Antiqua" panose="02040602050305030304" pitchFamily="18" charset="0"/>
              </a:rPr>
              <a:t> for their Outreach on Thursday mornings at Lewis and Clark’s food court. If you were invited from the Men of the Chapel, please let a chaplain know.  We want to welcome you!!  </a:t>
            </a:r>
          </a:p>
          <a:p>
            <a:r>
              <a:rPr lang="en-US" sz="1000" dirty="0">
                <a:latin typeface="Book Antiqua" panose="02040602050305030304" pitchFamily="18" charset="0"/>
              </a:rPr>
              <a:t> </a:t>
            </a:r>
          </a:p>
          <a:p>
            <a:r>
              <a:rPr lang="en-US" sz="1000" b="1" u="sng" dirty="0">
                <a:latin typeface="Book Antiqua" panose="02040602050305030304" pitchFamily="18" charset="0"/>
              </a:rPr>
              <a:t>“THE BETTER RACE” Run Club:</a:t>
            </a:r>
            <a:r>
              <a:rPr lang="en-US" sz="1000" dirty="0">
                <a:latin typeface="Book Antiqua" panose="02040602050305030304" pitchFamily="18" charset="0"/>
              </a:rPr>
              <a:t> As we study through the book of Hebrews about the “race marked out of us,” join us on Saturday mornings at 7am, Frontier Chapel, for prayer, a brief devotional, and a run (all abilities and paces welcome)! POC: Amanda Vineyard, Cell: 931-561-8753.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endParaRPr lang="en-US" sz="1100" b="1" u="sng" dirty="0"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100" b="1" u="sng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DATE NIGHT:</a:t>
            </a:r>
            <a:r>
              <a:rPr lang="en-US" sz="1100" dirty="0"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Book Antiqua" panose="02040602050305030304" pitchFamily="18" charset="0"/>
              </a:rPr>
              <a:t>Join us for the next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Vertical Marriage Date Night on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13 March. Scan the QR code or 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sz="1100" dirty="0">
                <a:latin typeface="Book Antiqua" panose="02040602050305030304" pitchFamily="18" charset="0"/>
              </a:rPr>
              <a:t>call Jeff at 910-644-2999.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1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88;p2">
            <a:extLst>
              <a:ext uri="{FF2B5EF4-FFF2-40B4-BE49-F238E27FC236}">
                <a16:creationId xmlns:a16="http://schemas.microsoft.com/office/drawing/2014/main" id="{83F54CEC-97D4-2986-7FB7-BB3EA42D5729}"/>
              </a:ext>
            </a:extLst>
          </p:cNvPr>
          <p:cNvSpPr txBox="1"/>
          <p:nvPr/>
        </p:nvSpPr>
        <p:spPr>
          <a:xfrm>
            <a:off x="3907081" y="8291665"/>
            <a:ext cx="3620660" cy="20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Crossroads Staff</a:t>
            </a:r>
            <a:endParaRPr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Google Shape;289;p2">
            <a:extLst>
              <a:ext uri="{FF2B5EF4-FFF2-40B4-BE49-F238E27FC236}">
                <a16:creationId xmlns:a16="http://schemas.microsoft.com/office/drawing/2014/main" id="{362F9ACC-B8AD-9503-FCCF-86BB502FF10C}"/>
              </a:ext>
            </a:extLst>
          </p:cNvPr>
          <p:cNvSpPr txBox="1"/>
          <p:nvPr/>
        </p:nvSpPr>
        <p:spPr>
          <a:xfrm>
            <a:off x="4023511" y="8519998"/>
            <a:ext cx="3620700" cy="101562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900"/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Sr. Pastor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Jared Vineyard -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jared.l.vineyard.mil@army.mil</a:t>
            </a:r>
            <a:endParaRPr lang="en-US" sz="1000" dirty="0">
              <a:solidFill>
                <a:schemeClr val="dk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Education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</a:rPr>
              <a:t>: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 Tillery – </a:t>
            </a:r>
            <a:r>
              <a:rPr lang="en-US" sz="1000" u="sng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carl.l.tillery.civ@army.mil</a:t>
            </a: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Music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: CH Joshua Portwood </a:t>
            </a:r>
            <a:r>
              <a:rPr lang="en-US" sz="1000" dirty="0">
                <a:solidFill>
                  <a:schemeClr val="tx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joshua.m.portwood.mil@army.mil</a:t>
            </a:r>
            <a:endParaRPr lang="en-US" sz="1000" dirty="0">
              <a:solidFill>
                <a:schemeClr val="tx1"/>
              </a:solidFill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</a:pP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Youth:  </a:t>
            </a:r>
            <a:r>
              <a:rPr lang="en-US" sz="1000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Samantha Odle </a:t>
            </a:r>
            <a:r>
              <a:rPr lang="en-US" sz="1000" b="1" dirty="0">
                <a:solidFill>
                  <a:schemeClr val="dk1"/>
                </a:solidFill>
                <a:latin typeface="Book Antiqua" panose="02040602050305030304" pitchFamily="18" charset="0"/>
                <a:ea typeface="Century Gothic"/>
                <a:cs typeface="Century Gothic"/>
                <a:sym typeface="Century Gothic"/>
              </a:rPr>
              <a:t>- </a:t>
            </a:r>
            <a:r>
              <a:rPr lang="en-US" sz="1000" u="sng" dirty="0">
                <a:latin typeface="Book Antiqua" panose="02040602050305030304" pitchFamily="18" charset="0"/>
              </a:rPr>
              <a:t>sodle@yfc.net</a:t>
            </a:r>
            <a:endParaRPr lang="en-US" sz="1000" b="1" dirty="0">
              <a:latin typeface="Book Antiqua" panose="02040602050305030304" pitchFamily="18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288;p2">
            <a:extLst>
              <a:ext uri="{FF2B5EF4-FFF2-40B4-BE49-F238E27FC236}">
                <a16:creationId xmlns:a16="http://schemas.microsoft.com/office/drawing/2014/main" id="{5AD2B3F6-523E-67D5-B737-297624B30AD0}"/>
              </a:ext>
            </a:extLst>
          </p:cNvPr>
          <p:cNvSpPr txBox="1"/>
          <p:nvPr/>
        </p:nvSpPr>
        <p:spPr>
          <a:xfrm>
            <a:off x="3907081" y="9560449"/>
            <a:ext cx="3620660" cy="33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FFFFFF"/>
                </a:solidFill>
                <a:latin typeface="Century Gothic"/>
                <a:sym typeface="Century Gothic"/>
              </a:rPr>
              <a:t>  </a:t>
            </a:r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Facebook:   Search ‘Crossroads Protestant Chapel’</a:t>
            </a:r>
          </a:p>
          <a:p>
            <a:pPr lvl="0"/>
            <a:r>
              <a:rPr lang="en-US" sz="1050" dirty="0">
                <a:solidFill>
                  <a:schemeClr val="tx1"/>
                </a:solidFill>
                <a:latin typeface="Century Gothic"/>
                <a:sym typeface="Century Gothic"/>
              </a:rPr>
              <a:t>  Website:  https://www.fortleavenworthchapel.org/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65728-FCC6-AE06-A91A-B49969873035}"/>
              </a:ext>
            </a:extLst>
          </p:cNvPr>
          <p:cNvSpPr txBox="1"/>
          <p:nvPr/>
        </p:nvSpPr>
        <p:spPr>
          <a:xfrm>
            <a:off x="5511799" y="7073950"/>
            <a:ext cx="17610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QR for Digital Giving</a:t>
            </a:r>
          </a:p>
          <a:p>
            <a:endParaRPr lang="en-US" sz="1100" dirty="0"/>
          </a:p>
          <a:p>
            <a:r>
              <a:rPr lang="en-US" sz="1100" dirty="0"/>
              <a:t>Checks: </a:t>
            </a:r>
            <a:r>
              <a:rPr lang="en-US" sz="1100" i="1" dirty="0"/>
              <a:t>DACH CTOF – USAG Fort Leavenworth </a:t>
            </a:r>
            <a:r>
              <a:rPr lang="en-US" sz="1100" dirty="0"/>
              <a:t>on the “TO” line</a:t>
            </a:r>
          </a:p>
        </p:txBody>
      </p:sp>
      <p:sp>
        <p:nvSpPr>
          <p:cNvPr id="13" name="Google Shape;293;p2">
            <a:extLst>
              <a:ext uri="{FF2B5EF4-FFF2-40B4-BE49-F238E27FC236}">
                <a16:creationId xmlns:a16="http://schemas.microsoft.com/office/drawing/2014/main" id="{CD7D1B39-5EDF-BEE4-F0B9-37634A8C4659}"/>
              </a:ext>
            </a:extLst>
          </p:cNvPr>
          <p:cNvSpPr txBox="1"/>
          <p:nvPr/>
        </p:nvSpPr>
        <p:spPr>
          <a:xfrm>
            <a:off x="4972991" y="137503"/>
            <a:ext cx="148769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Book Antiqua" panose="02040602050305030304" pitchFamily="18" charset="0"/>
                <a:sym typeface="Arial"/>
              </a:rPr>
              <a:t>Sermon Notes </a:t>
            </a:r>
            <a:endParaRPr lang="en-US" sz="1200" b="1" dirty="0">
              <a:solidFill>
                <a:srgbClr val="262626"/>
              </a:solidFill>
              <a:latin typeface="Book Antiqua" panose="02040602050305030304" pitchFamily="18" charset="0"/>
              <a:sym typeface="Arial"/>
            </a:endParaRPr>
          </a:p>
          <a:p>
            <a:pPr algn="ctr"/>
            <a:r>
              <a:rPr lang="en-US" sz="1200" b="1" dirty="0">
                <a:solidFill>
                  <a:srgbClr val="262626"/>
                </a:solidFill>
                <a:latin typeface="Book Antiqua" panose="02040602050305030304" pitchFamily="18" charset="0"/>
              </a:rPr>
              <a:t>Hebrews 4: 14-5:10</a:t>
            </a:r>
            <a:endParaRPr lang="en-US" dirty="0">
              <a:latin typeface="Book Antiqua" panose="0204060205030503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4" name="Google Shape;297;p2">
            <a:extLst>
              <a:ext uri="{FF2B5EF4-FFF2-40B4-BE49-F238E27FC236}">
                <a16:creationId xmlns:a16="http://schemas.microsoft.com/office/drawing/2014/main" id="{7E403A3B-F3BF-104F-40DA-858397F30A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94288" y="6943656"/>
            <a:ext cx="1259256" cy="128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86EAA1-F3DA-3AFA-C151-4D1A5C8C0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1994" y="5644767"/>
            <a:ext cx="999831" cy="1005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218C56-594F-5EB3-0522-ED570BF6A4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6088" y="598144"/>
            <a:ext cx="3255546" cy="432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23031</TotalTime>
  <Words>469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Century Gothic</vt:lpstr>
      <vt:lpstr>Noto Sans Symbols</vt:lpstr>
      <vt:lpstr>Book Antiqua</vt:lpstr>
      <vt:lpstr>Arial</vt:lpstr>
      <vt:lpstr>Calibri</vt:lpstr>
      <vt:lpstr>Ion Boardroom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dave.dice</dc:creator>
  <cp:lastModifiedBy>Kathy Kem</cp:lastModifiedBy>
  <cp:revision>56</cp:revision>
  <cp:lastPrinted>2025-12-31T15:35:12Z</cp:lastPrinted>
  <dcterms:created xsi:type="dcterms:W3CDTF">2011-03-21T19:13:14Z</dcterms:created>
  <dcterms:modified xsi:type="dcterms:W3CDTF">2026-02-12T15:10:35Z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0x0101009324204D19AB4D49BD1643EF6F4B8E19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