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1" r:id="rId4"/>
    <p:sldMasterId id="2147484070" r:id="rId5"/>
    <p:sldMasterId id="2147484188" r:id="rId6"/>
    <p:sldMasterId id="2147484198" r:id="rId7"/>
    <p:sldMasterId id="2147484247" r:id="rId8"/>
    <p:sldMasterId id="2147484259" r:id="rId9"/>
    <p:sldMasterId id="2147484309" r:id="rId10"/>
    <p:sldMasterId id="2147484322" r:id="rId11"/>
  </p:sldMasterIdLst>
  <p:notesMasterIdLst>
    <p:notesMasterId r:id="rId33"/>
  </p:notesMasterIdLst>
  <p:sldIdLst>
    <p:sldId id="1089" r:id="rId12"/>
    <p:sldId id="1321" r:id="rId13"/>
    <p:sldId id="836" r:id="rId14"/>
    <p:sldId id="970" r:id="rId15"/>
    <p:sldId id="277" r:id="rId16"/>
    <p:sldId id="1083" r:id="rId17"/>
    <p:sldId id="1084" r:id="rId18"/>
    <p:sldId id="1310" r:id="rId19"/>
    <p:sldId id="257" r:id="rId20"/>
    <p:sldId id="1302" r:id="rId21"/>
    <p:sldId id="1303" r:id="rId22"/>
    <p:sldId id="1222" r:id="rId23"/>
    <p:sldId id="1307" r:id="rId24"/>
    <p:sldId id="436" r:id="rId25"/>
    <p:sldId id="438" r:id="rId26"/>
    <p:sldId id="1227" r:id="rId27"/>
    <p:sldId id="1311" r:id="rId28"/>
    <p:sldId id="1312" r:id="rId29"/>
    <p:sldId id="256" r:id="rId30"/>
    <p:sldId id="1309" r:id="rId31"/>
    <p:sldId id="1031" r:id="rId32"/>
  </p:sldIdLst>
  <p:sldSz cx="12192000" cy="6858000"/>
  <p:notesSz cx="9236075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7BB1"/>
    <a:srgbClr val="112B44"/>
    <a:srgbClr val="1B3B5B"/>
    <a:srgbClr val="BB6931"/>
    <a:srgbClr val="B07250"/>
    <a:srgbClr val="1B3D62"/>
    <a:srgbClr val="FDE8E3"/>
    <a:srgbClr val="FED5CF"/>
    <a:srgbClr val="8B2819"/>
    <a:srgbClr val="BA5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B86FF-77CD-432A-A5A5-4EB04D4F68B8}" v="2" dt="2025-11-15T16:23:03.16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83" d="100"/>
          <a:sy n="83" d="100"/>
        </p:scale>
        <p:origin x="312" y="280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Kem" userId="c075c6d7f673c88b" providerId="LiveId" clId="{4407881E-3784-4654-BB10-ABDC80716EC1}"/>
    <pc:docChg chg="custSel addSld delSld modSld">
      <pc:chgData name="Kathy Kem" userId="c075c6d7f673c88b" providerId="LiveId" clId="{4407881E-3784-4654-BB10-ABDC80716EC1}" dt="2025-11-15T16:23:05.270" v="736" actId="47"/>
      <pc:docMkLst>
        <pc:docMk/>
      </pc:docMkLst>
      <pc:sldChg chg="add">
        <pc:chgData name="Kathy Kem" userId="c075c6d7f673c88b" providerId="LiveId" clId="{4407881E-3784-4654-BB10-ABDC80716EC1}" dt="2025-11-08T15:49:32.581" v="724"/>
        <pc:sldMkLst>
          <pc:docMk/>
          <pc:sldMk cId="3516951734" sldId="277"/>
        </pc:sldMkLst>
      </pc:sldChg>
      <pc:sldChg chg="add">
        <pc:chgData name="Kathy Kem" userId="c075c6d7f673c88b" providerId="LiveId" clId="{4407881E-3784-4654-BB10-ABDC80716EC1}" dt="2025-11-08T15:49:32.581" v="724"/>
        <pc:sldMkLst>
          <pc:docMk/>
          <pc:sldMk cId="3672520723" sldId="836"/>
        </pc:sldMkLst>
      </pc:sldChg>
      <pc:sldChg chg="add">
        <pc:chgData name="Kathy Kem" userId="c075c6d7f673c88b" providerId="LiveId" clId="{4407881E-3784-4654-BB10-ABDC80716EC1}" dt="2025-11-08T15:49:32.581" v="724"/>
        <pc:sldMkLst>
          <pc:docMk/>
          <pc:sldMk cId="2939101604" sldId="970"/>
        </pc:sldMkLst>
      </pc:sldChg>
      <pc:sldChg chg="add">
        <pc:chgData name="Kathy Kem" userId="c075c6d7f673c88b" providerId="LiveId" clId="{4407881E-3784-4654-BB10-ABDC80716EC1}" dt="2025-11-08T15:49:32.581" v="724"/>
        <pc:sldMkLst>
          <pc:docMk/>
          <pc:sldMk cId="219344877" sldId="1083"/>
        </pc:sldMkLst>
      </pc:sldChg>
      <pc:sldChg chg="add">
        <pc:chgData name="Kathy Kem" userId="c075c6d7f673c88b" providerId="LiveId" clId="{4407881E-3784-4654-BB10-ABDC80716EC1}" dt="2025-11-08T15:49:32.581" v="724"/>
        <pc:sldMkLst>
          <pc:docMk/>
          <pc:sldMk cId="1978424837" sldId="1084"/>
        </pc:sldMkLst>
      </pc:sldChg>
      <pc:sldChg chg="add del">
        <pc:chgData name="Kathy Kem" userId="c075c6d7f673c88b" providerId="LiveId" clId="{4407881E-3784-4654-BB10-ABDC80716EC1}" dt="2025-11-15T16:23:05.270" v="736" actId="47"/>
        <pc:sldMkLst>
          <pc:docMk/>
          <pc:sldMk cId="1826432920" sldId="1320"/>
        </pc:sldMkLst>
      </pc:sldChg>
      <pc:sldChg chg="add del setBg">
        <pc:chgData name="Kathy Kem" userId="c075c6d7f673c88b" providerId="LiveId" clId="{4407881E-3784-4654-BB10-ABDC80716EC1}" dt="2025-11-15T16:23:03.165" v="735"/>
        <pc:sldMkLst>
          <pc:docMk/>
          <pc:sldMk cId="3329765690" sldId="1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44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174" y="0"/>
            <a:ext cx="4002299" cy="3444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90FFEED5-5E79-4A6C-BFA5-1FBAA86B5973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0415"/>
            <a:ext cx="7388860" cy="2700337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515"/>
            <a:ext cx="4002299" cy="3444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174" y="6513515"/>
            <a:ext cx="4002299" cy="3444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22E26EF3-03CE-4D54-BEEF-D78285251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CE023-749A-4818-B244-BBE778B1CE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0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F142D-CA81-6CA8-2A9F-13407FDC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083E1-B0E5-7C5E-1449-C9F29E4E3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ABE33-3200-1405-9C7B-090CA41FC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9B8BA-89D5-62E7-FFBC-F497CC3B5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CE023-749A-4818-B244-BBE778B1CE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BEFD42E-EAF3-2B02-56C7-088E0554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ef941b10a_0_5:notes">
            <a:extLst>
              <a:ext uri="{FF2B5EF4-FFF2-40B4-BE49-F238E27FC236}">
                <a16:creationId xmlns:a16="http://schemas.microsoft.com/office/drawing/2014/main" id="{2C5DA0E0-119D-553B-3E49-0007B7673B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36ef941b10a_0_5:notes">
            <a:extLst>
              <a:ext uri="{FF2B5EF4-FFF2-40B4-BE49-F238E27FC236}">
                <a16:creationId xmlns:a16="http://schemas.microsoft.com/office/drawing/2014/main" id="{529C7862-6A71-EFB2-A786-A5DA638A9E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09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47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D8D4-DAA5-1AF9-E8BF-5C1A697A6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BCFEF-93C0-6B37-CB57-135E32FD5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F2C87-DC6B-EAAA-0C9F-2D954669A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91928-D551-17C0-A2F1-45FB2A047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8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39D9E-EA7A-40EF-BD6A-609FE9868F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19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B1B29-1911-404D-966C-35EDF37B7E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91345-3267-4B2A-8255-691AE9D05D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48255-A034-4DF6-B5F9-78533252B9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D9EBD-D50F-4182-BC3D-EF7F9A763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6D90B-741A-4EBE-8AFD-51D3E272C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040DA2-B75D-1B49-51F9-967501F7F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876" y="887638"/>
            <a:ext cx="10202248" cy="5094496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93BDAB-CB06-403B-00FD-9D1C2812A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0939" y="2990938"/>
            <a:ext cx="6855801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B1FDB-9C8A-890A-5051-8D49E105F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46056E81-9CB5-42E9-6689-B711F575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981493" y="0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075254-6FC4-6738-BBBE-1BACB99E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27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93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26323-2F13-45FA-9592-4D2B7E42A7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3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6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54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8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90264A-054F-4914-873E-26045D642E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78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53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1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1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9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03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D588-A5B2-44B3-648D-333CC384E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EA806-4F1F-59E6-5555-E4E6D000A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9E0A-5B6C-84DD-7FB0-2A384C82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64C47-B803-9108-A3ED-A1C2560D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C8D9-F3DB-033C-A053-8B89C3DF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9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CD13-F436-D589-7B54-9574238D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DA34F-7AA1-BA4C-F8F5-045BBC6DA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DF709-4816-5CE7-3AF0-B6C9EB92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6B9C0-A522-65AB-0F50-B9817621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13FE-176D-CA32-658E-EE7DA18A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11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513B-97E5-CA4F-90CE-FE925FF0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F09E3-7317-2936-9173-5FF0EF0A8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E792-63B5-5FCD-0A93-B3651E9D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616E2-4519-222A-5E61-E57C4795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780D-09A4-B3B3-1A93-6CC8EDAE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B18A4-6E22-4A69-B8DE-FCA42A7818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DF72-8D72-5E4D-1151-7161EF171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9BF84-DB44-BCAB-BCEB-E4C9D4817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A317C-3123-D371-5D0C-E5BAB75EB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33580-8CD0-BF46-93FC-F1935C2A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71D9E-BD30-D602-1BA6-34255EB6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6F9E1-8A51-76A5-3DE5-2147845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38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0D17-DF7B-693D-3D30-3B98439D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A734-E775-99CC-72FA-68E2E85E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9B183-48DB-7D5D-F8C0-7ACB5F582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5CF52-4310-EEB0-33A8-0E7A24F15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EE415-B38E-61E4-9718-46C04289C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7306F-FDEF-284C-BCFA-2D063852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002FD-BAC4-FC43-8F7C-147FDF1E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5083F7-13FA-D4E9-F675-DE03D7DB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4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FA7F-32C8-8814-5788-9E74EECF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9682E-4AD1-4723-C6AC-51697449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87AB4-84D8-E65D-3AF3-8B4E82EA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D6324-AE13-D649-D5B9-AA66623D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58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CE745-7C6D-F162-F4FB-8220FADA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A8BAF-4D6E-9F09-3EAC-C96B1F53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3D18-F957-D690-06AC-8B1895B9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01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F68B2-020E-EEF4-8444-8CB697B0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D0727-6B9B-4977-24CC-B1BDEAB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5CFCC-C760-067B-307B-BF1744AE1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62F1F-B7ED-E836-B7DB-0BEE4580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41208-AB24-606E-88B4-B7FBE009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00884-9236-2BBC-AA86-7472CAC6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7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763A-A26E-EEDF-2A7D-A5B0AA2A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9DFE2-DB8E-1EC4-3C83-B5BE89A28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1466D-BCDF-8B0A-93F9-9D66755D2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8F4C5-3EDD-9EE8-0AEE-0F63EC49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D07C5-0872-8369-093F-A81C8647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F70A-B2BC-EBE4-F6D0-B1FBF664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0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AD64-895F-6487-C904-F0B6B183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382183-7CDE-3D63-A60D-B42BD4FFA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3A3E2-A4C3-5175-C455-065D6CB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C9AE7-E4FD-ADF3-C7AC-9FFE5E00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D0CEC-101D-FB29-B3CA-070046DF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5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365C29-9D5B-4B07-067E-1988B9BF2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98EDC-5EC0-58C8-93E2-2CFD1FD4B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F28A2-EEEB-3465-EEB0-30F8FF812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FA534-1542-92F8-7743-9F2E4CC9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17E57-17E1-A064-AE23-A885A02C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68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ECED-F760-4937-944E-957C6AF0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E77A4-5400-4421-8D46-CE777BA7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D064F-FF62-90A7-5842-F7E4531E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3106A-EF11-5F9A-4062-4EC4E998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2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9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4B51A-EAF4-412F-BE31-8805878BDF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44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09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440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7" y="1066800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0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31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5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5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2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77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63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4"/>
            <a:ext cx="6058370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4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73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0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5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3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6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2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7" y="183092"/>
            <a:ext cx="7134578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F9021-C325-45E1-97D8-C1A409B3ED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8D55-D6C7-07BB-CDB2-6904182CB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1E678-5A2A-025B-78A7-602AEC0D7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7215B-6E81-D63E-02F2-31A77602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84B79-2A61-0983-9B7E-B119CD4F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AA7A7-0BD5-5F70-3E58-7D63E2DE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EFE4-6E3D-1F70-5AAD-59EE110D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FF7A-7E9C-627E-DF2A-4BAD4B963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2A7F7-0494-3803-BD69-9A8B48CE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01409-628B-536A-2BBF-6901FB9D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0859-AC4A-8E93-B170-60AE6BCF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7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BCC3-0CED-83CB-8818-0D375504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64B1C-8B9D-7254-CF39-5ABDEBFA6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0EF18-8586-28E2-1176-A684BC00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48E-9497-652E-CD03-CA4F6F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C3B62-38FA-4C7D-0991-788EEA15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4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75B1-BCF0-3D1A-73B4-94AEFF65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21B5-FBA5-BEB9-3EB6-71F5617E2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9D46-B04A-1FBE-C69A-B1C5DCEA5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26CC3-9803-1F68-BB23-05B89D2F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CEBFC-7112-5746-8956-7377AAE2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B513F-B269-2B19-E455-CFEBBAC8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37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4E20-D2C9-7D8A-4601-711C0631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FB94-4B63-19A6-AC29-3B91F4280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9E775-DB3F-DC12-0C37-87697DD0C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473E7-9202-B835-D55C-323C9E7B7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3AE07-7975-1066-DBCE-E24490F09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44A95-E8B6-A8C9-9C9A-6D73FD910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1FB44-051B-CBDC-8B4B-1D59D31B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DCC79-5820-6156-4B3D-8C3EB8DA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634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9567-80E0-021E-DC80-CFFB12C1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D3BDE-1FC5-7F8D-3CD6-84FA976E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6D7DC-3433-7F2D-1FAC-20248BF3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C4225-1573-BE01-A797-739E772E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75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36DF4-FCC5-D4E6-E2F2-12A23542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8E7A2-28AD-4168-E523-958BD32B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65C36-0F74-61FA-1D33-C3019AB9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69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B455-A019-4FED-1D8B-EE904B88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F116-3823-8ED0-D800-A08DE6E55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88025-0975-C2E4-B8E6-33076CD9A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08A2F-BF3A-8E63-4B81-B751D436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ACDDE-35D3-55BD-066F-8F08BED6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BDF40-9C99-DC86-7B9F-7F6321A5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97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20C-E22F-325D-F732-6BC5B6B0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0D7FE-2A29-3B9B-D295-1BFB6B32F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52E1B-D0C6-A4CE-9B19-C158703E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496EB-925E-ADD0-9C3B-D45B774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785E-97AE-3F50-4244-E50079BA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4D7A2-0B1F-5CB6-41F1-CC19B400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32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4570-DDD0-2A27-2BB9-06E58728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D03B6-8067-5732-4FD0-3B83E9A0C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9888-235C-CC04-4EC9-C282C946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34486-7489-9B28-DD80-ACAA4D6C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7C7C1-DB53-87D0-01AE-37988D36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1E9439-013C-43A1-B094-E738F6398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2C4C4-EA5C-D330-1E4D-DBE157DE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907736-BF85-E7AB-F681-817EB01C3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8BB5-71DA-1FC4-D68A-7582B2D8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708FC-CD83-1C28-49E9-9EA99E98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5E94F-210F-079E-1594-11F4A24A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3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08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A0153-F897-4956-A20F-33AB1EE3791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B120-9875-4956-900F-420F7C51A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37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2" r:id="rId1"/>
    <p:sldLayoutId id="2147484194" r:id="rId2"/>
    <p:sldLayoutId id="2147484195" r:id="rId3"/>
    <p:sldLayoutId id="2147484196" r:id="rId4"/>
    <p:sldLayoutId id="2147484197" r:id="rId5"/>
    <p:sldLayoutId id="2147484321" r:id="rId6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B750A7-FED4-4F97-A67D-4A0BE9E9B69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15D65-3F19-4B25-978B-6A27E3945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36755-0B4B-BD2F-66AE-39E05E49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ED983-386D-8D09-C7A5-D831BA8A1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B3F1C-CE87-49B2-D4F7-D13F6563B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C91A-3BDF-4B9D-8563-30F918BF00EA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F211-8BDE-DE71-54F0-F2D1D44D2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7045A-4683-D40E-32F9-9769B683A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E149-D852-435C-90C6-0B0480EA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0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0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7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6" y="4237567"/>
            <a:ext cx="3431822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6" y="4237567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9FD0D-7292-E820-ADBB-70E3240C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CDB44-0F99-9B0D-167F-36D1C2D07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E98D-C427-31E9-E1C3-B0B50E865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0C676-E9D9-4788-B058-DB9433BB99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29B5D-A7ED-99D4-CEFF-5961A5EC8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DE3D-B4E9-2336-5788-6F476796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0C684-C93A-47FB-B8AD-F37451D4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4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tique-bible-bible-study-book-356091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zjmundell@gmail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587C-1A00-7088-88A5-42EE6F818C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8A58A-DEAC-343D-3C52-BA1AFE1F2A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plant, flower, sunflower&#10;&#10;Description automatically generated">
            <a:extLst>
              <a:ext uri="{FF2B5EF4-FFF2-40B4-BE49-F238E27FC236}">
                <a16:creationId xmlns:a16="http://schemas.microsoft.com/office/drawing/2014/main" id="{3C4572DD-56DD-8B4E-018E-6E3E1F9A5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flower with a cross&#10;&#10;Description automatically generated">
            <a:extLst>
              <a:ext uri="{FF2B5EF4-FFF2-40B4-BE49-F238E27FC236}">
                <a16:creationId xmlns:a16="http://schemas.microsoft.com/office/drawing/2014/main" id="{23776E2B-5A94-792C-A738-06CB618F27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40A89E-9530-133A-A62F-0B3F3762B3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kern="1200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C9FD9BE-405C-67FC-DF11-323BD4E3D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9" y="-71561"/>
            <a:ext cx="1503197" cy="1503197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1A9DE-DDCF-882E-FAF6-00DEADFEDCD7}"/>
              </a:ext>
            </a:extLst>
          </p:cNvPr>
          <p:cNvSpPr txBox="1"/>
          <p:nvPr/>
        </p:nvSpPr>
        <p:spPr>
          <a:xfrm>
            <a:off x="2984347" y="62312"/>
            <a:ext cx="6223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rtl="0"/>
            <a:r>
              <a:rPr lang="en-US" sz="400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Crossroads’ Neighborhood </a:t>
            </a:r>
          </a:p>
          <a:p>
            <a:pPr algn="ctr" defTabSz="457200" rtl="0"/>
            <a:r>
              <a:rPr lang="en-US" sz="400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Bible Study Groups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21187-0273-4D30-51BF-2270F1BDC9DD}"/>
              </a:ext>
            </a:extLst>
          </p:cNvPr>
          <p:cNvSpPr txBox="1"/>
          <p:nvPr/>
        </p:nvSpPr>
        <p:spPr>
          <a:xfrm>
            <a:off x="2002819" y="2202835"/>
            <a:ext cx="4569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en-US" sz="2000" b="1" i="1" u="sng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Experience Christian Community!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Biblical Fellowship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Encouragement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Bible Study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Prayer</a:t>
            </a:r>
          </a:p>
          <a:p>
            <a:pPr algn="l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Fun!</a:t>
            </a:r>
          </a:p>
          <a:p>
            <a:pPr algn="l" defTabSz="457200" rtl="0"/>
            <a:endParaRPr lang="en-US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486AC-4DBF-2C34-A6FF-6E8AA268315B}"/>
              </a:ext>
            </a:extLst>
          </p:cNvPr>
          <p:cNvSpPr txBox="1"/>
          <p:nvPr/>
        </p:nvSpPr>
        <p:spPr>
          <a:xfrm>
            <a:off x="1524001" y="1284179"/>
            <a:ext cx="90054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rtl="0"/>
            <a:r>
              <a:rPr lang="en-US" sz="1400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Acts 2:42</a:t>
            </a:r>
          </a:p>
          <a:p>
            <a:pPr algn="ctr" defTabSz="457200" rtl="0"/>
            <a:r>
              <a:rPr lang="en-US" sz="1400" i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“And they devoted themselves to the apostles’ teaching </a:t>
            </a:r>
          </a:p>
          <a:p>
            <a:pPr algn="ctr" defTabSz="457200" rtl="0"/>
            <a:r>
              <a:rPr lang="en-US" sz="1400" i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and the fellowship, to the breaking of bread and Prayer.”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FB3DF4-2C8E-A50C-83BF-65BF2B21C24D}"/>
              </a:ext>
            </a:extLst>
          </p:cNvPr>
          <p:cNvSpPr txBox="1"/>
          <p:nvPr/>
        </p:nvSpPr>
        <p:spPr>
          <a:xfrm>
            <a:off x="5371399" y="4505786"/>
            <a:ext cx="45690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0"/>
            <a:r>
              <a:rPr lang="en-US" sz="2000" b="1" i="1" u="sng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Host a Group!</a:t>
            </a:r>
          </a:p>
          <a:p>
            <a:pPr algn="r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Leader Care</a:t>
            </a:r>
          </a:p>
          <a:p>
            <a:pPr algn="r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Facilitator Training</a:t>
            </a:r>
          </a:p>
          <a:p>
            <a:pPr algn="r" defTabSz="457200" rtl="0"/>
            <a:r>
              <a:rPr lang="en-US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Mentorship &amp; Discipleship</a:t>
            </a:r>
          </a:p>
          <a:p>
            <a:pPr algn="r" defTabSz="457200" rtl="0"/>
            <a:endParaRPr lang="en-US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19C6B-BB6C-7ADC-8B8A-E44B914CD7AE}"/>
              </a:ext>
            </a:extLst>
          </p:cNvPr>
          <p:cNvSpPr txBox="1"/>
          <p:nvPr/>
        </p:nvSpPr>
        <p:spPr>
          <a:xfrm>
            <a:off x="1533236" y="6380994"/>
            <a:ext cx="929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/>
            <a:r>
              <a:rPr lang="en-US" b="1" i="1" kern="1200" dirty="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Sign-Up Sheet in Fellowship Hall or contact Jim Harbridge at </a:t>
            </a:r>
            <a:r>
              <a:rPr lang="en-US" b="1" i="1" kern="1200" dirty="0">
                <a:solidFill>
                  <a:srgbClr val="FFFF00"/>
                </a:solidFill>
                <a:latin typeface="Aptos" panose="02110004020202020204"/>
                <a:ea typeface="+mn-ea"/>
                <a:cs typeface="+mn-cs"/>
              </a:rPr>
              <a:t>leavenworth@ocfusa.org </a:t>
            </a:r>
            <a:endParaRPr lang="en-US" kern="1200" dirty="0">
              <a:solidFill>
                <a:srgbClr val="FFFF00"/>
              </a:solidFill>
              <a:latin typeface="Aptos" panose="02110004020202020204"/>
              <a:ea typeface="+mn-ea"/>
              <a:cs typeface="+mn-cs"/>
            </a:endParaRPr>
          </a:p>
          <a:p>
            <a:pPr algn="l" defTabSz="457200" rtl="0"/>
            <a:endParaRPr lang="en-US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46B5EBE-DAD8-0E9B-EFDC-E25E5CCBE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/>
          <a:stretch>
            <a:fillRect/>
          </a:stretch>
        </p:blipFill>
        <p:spPr>
          <a:xfrm>
            <a:off x="6912122" y="2234074"/>
            <a:ext cx="3050369" cy="178350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Picture 9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DCF689E6-D883-C6DE-B1A0-03AF6849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6846" y="3926519"/>
            <a:ext cx="2993581" cy="172473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Picture 2" descr="A group of people sitting in a living room&#10;&#10;AI-generated content may be incorrect.">
            <a:extLst>
              <a:ext uri="{FF2B5EF4-FFF2-40B4-BE49-F238E27FC236}">
                <a16:creationId xmlns:a16="http://schemas.microsoft.com/office/drawing/2014/main" id="{9558B650-7240-D45C-070C-0337F86A9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08" y="2515788"/>
            <a:ext cx="4013200" cy="3009900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260031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61449AD2-D684-4DC3-F726-3D276BA2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28"/>
            <a:ext cx="12192000" cy="6492774"/>
          </a:xfrm>
          <a:prstGeom prst="rect">
            <a:avLst/>
          </a:prstGeom>
          <a:solidFill>
            <a:srgbClr val="FFC000"/>
          </a:solidFill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BD87F9-359C-0103-C992-08CEDCA2415B}"/>
              </a:ext>
            </a:extLst>
          </p:cNvPr>
          <p:cNvSpPr/>
          <p:nvPr/>
        </p:nvSpPr>
        <p:spPr>
          <a:xfrm>
            <a:off x="1524000" y="1"/>
            <a:ext cx="9144000" cy="4758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DD1F7C-CA6F-4599-230B-4B6AC6B10DEA}"/>
              </a:ext>
            </a:extLst>
          </p:cNvPr>
          <p:cNvSpPr/>
          <p:nvPr/>
        </p:nvSpPr>
        <p:spPr>
          <a:xfrm>
            <a:off x="1540644" y="6172201"/>
            <a:ext cx="9144000" cy="76133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433C50-3FBB-FFE6-33E1-11088C44D884}"/>
              </a:ext>
            </a:extLst>
          </p:cNvPr>
          <p:cNvSpPr/>
          <p:nvPr/>
        </p:nvSpPr>
        <p:spPr>
          <a:xfrm>
            <a:off x="8305588" y="798758"/>
            <a:ext cx="1004666" cy="3234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>
                <a:solidFill>
                  <a:schemeClr val="tx1"/>
                </a:solidFill>
              </a:rPr>
              <a:t>Main Post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A84868-60D3-F56A-F799-278A68030202}"/>
              </a:ext>
            </a:extLst>
          </p:cNvPr>
          <p:cNvSpPr/>
          <p:nvPr/>
        </p:nvSpPr>
        <p:spPr>
          <a:xfrm>
            <a:off x="8208607" y="4220830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Normandy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757F1E-13E2-316C-3D6B-4F38C280725A}"/>
              </a:ext>
            </a:extLst>
          </p:cNvPr>
          <p:cNvSpPr/>
          <p:nvPr/>
        </p:nvSpPr>
        <p:spPr>
          <a:xfrm>
            <a:off x="8083916" y="5065957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Osage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79A51D-991F-24D5-81C1-66054071F737}"/>
              </a:ext>
            </a:extLst>
          </p:cNvPr>
          <p:cNvSpPr/>
          <p:nvPr/>
        </p:nvSpPr>
        <p:spPr>
          <a:xfrm>
            <a:off x="5725389" y="4382561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Iowa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022FF7-4E32-CF39-001F-A1FCDC1ECC90}"/>
              </a:ext>
            </a:extLst>
          </p:cNvPr>
          <p:cNvSpPr/>
          <p:nvPr/>
        </p:nvSpPr>
        <p:spPr>
          <a:xfrm>
            <a:off x="4149226" y="3429000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Kansa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1DE61D-9B43-766B-CEC4-AF77823F358E}"/>
              </a:ext>
            </a:extLst>
          </p:cNvPr>
          <p:cNvSpPr/>
          <p:nvPr/>
        </p:nvSpPr>
        <p:spPr>
          <a:xfrm>
            <a:off x="4803851" y="2609178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Oregon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AF95EF-20B3-CDE0-CE4C-A4212EDB03CA}"/>
              </a:ext>
            </a:extLst>
          </p:cNvPr>
          <p:cNvSpPr/>
          <p:nvPr/>
        </p:nvSpPr>
        <p:spPr>
          <a:xfrm>
            <a:off x="5725389" y="1034755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Nez Perce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29C23B-0D9A-0DAF-353E-DA8AB40035AB}"/>
              </a:ext>
            </a:extLst>
          </p:cNvPr>
          <p:cNvSpPr/>
          <p:nvPr/>
        </p:nvSpPr>
        <p:spPr>
          <a:xfrm>
            <a:off x="3345661" y="2253295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Cheyenne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79E83A-ACEE-780C-6782-633895548959}"/>
              </a:ext>
            </a:extLst>
          </p:cNvPr>
          <p:cNvSpPr/>
          <p:nvPr/>
        </p:nvSpPr>
        <p:spPr>
          <a:xfrm>
            <a:off x="4149226" y="4333927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Santa Fe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37342E-2323-E8AF-67C7-E03AF77DE41E}"/>
              </a:ext>
            </a:extLst>
          </p:cNvPr>
          <p:cNvSpPr/>
          <p:nvPr/>
        </p:nvSpPr>
        <p:spPr>
          <a:xfrm>
            <a:off x="4808469" y="5001868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Ottawa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99F9556-4A88-E517-241A-1F420620F6CA}"/>
              </a:ext>
            </a:extLst>
          </p:cNvPr>
          <p:cNvSpPr/>
          <p:nvPr/>
        </p:nvSpPr>
        <p:spPr>
          <a:xfrm>
            <a:off x="1770861" y="3590731"/>
            <a:ext cx="1184775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Pottawatomie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08C752-FF0C-2E98-E3DC-997EFA971D56}"/>
              </a:ext>
            </a:extLst>
          </p:cNvPr>
          <p:cNvSpPr/>
          <p:nvPr/>
        </p:nvSpPr>
        <p:spPr>
          <a:xfrm>
            <a:off x="2978728" y="3924889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Kickapoo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7167742-ACF6-0A1C-782E-A6A8734FAED3}"/>
              </a:ext>
            </a:extLst>
          </p:cNvPr>
          <p:cNvSpPr/>
          <p:nvPr/>
        </p:nvSpPr>
        <p:spPr>
          <a:xfrm>
            <a:off x="2843328" y="4544292"/>
            <a:ext cx="1004666" cy="32346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glow rad="2286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Shawnee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641C80-E76C-61FF-DDD0-AA850082A423}"/>
              </a:ext>
            </a:extLst>
          </p:cNvPr>
          <p:cNvSpPr/>
          <p:nvPr/>
        </p:nvSpPr>
        <p:spPr>
          <a:xfrm>
            <a:off x="2542098" y="5477212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Pawnee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F5651B-F182-7BA0-CBDB-C6FBD54BA248}"/>
              </a:ext>
            </a:extLst>
          </p:cNvPr>
          <p:cNvSpPr/>
          <p:nvPr/>
        </p:nvSpPr>
        <p:spPr>
          <a:xfrm>
            <a:off x="9088582" y="2978445"/>
            <a:ext cx="1004666" cy="32346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Wint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D8E36D-40A1-F5BF-6732-BB1256AC0E77}"/>
              </a:ext>
            </a:extLst>
          </p:cNvPr>
          <p:cNvSpPr txBox="1"/>
          <p:nvPr/>
        </p:nvSpPr>
        <p:spPr>
          <a:xfrm>
            <a:off x="2084163" y="6206425"/>
            <a:ext cx="929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Sign-Up Sheet in Fellowship Hall or contact Jim Harbridge at </a:t>
            </a:r>
            <a:r>
              <a:rPr lang="en-US" b="1" i="1" dirty="0">
                <a:solidFill>
                  <a:srgbClr val="FFFF00"/>
                </a:solidFill>
              </a:rPr>
              <a:t>leavenworth@ocfusa.org 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0433FF-2599-8C12-12C6-EBBE4DB93B2C}"/>
              </a:ext>
            </a:extLst>
          </p:cNvPr>
          <p:cNvSpPr txBox="1"/>
          <p:nvPr/>
        </p:nvSpPr>
        <p:spPr>
          <a:xfrm>
            <a:off x="0" y="20358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15 Neighborhoods on Post! 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5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D3F93-954C-5A25-B9EC-1922F75CF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6B138-D072-15F1-5CC3-4BFE8E3E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990600"/>
            <a:ext cx="12115800" cy="5638800"/>
          </a:xfrm>
        </p:spPr>
        <p:txBody>
          <a:bodyPr>
            <a:normAutofit fontScale="90000"/>
          </a:bodyPr>
          <a:lstStyle/>
          <a:p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Adult Class </a:t>
            </a:r>
            <a:r>
              <a:rPr lang="en-US" sz="3600" dirty="0">
                <a:latin typeface="Arial    "/>
                <a:cs typeface="Arial" panose="020B0604020202020204" pitchFamily="34" charset="0"/>
              </a:rPr>
              <a:t>1 - </a:t>
            </a:r>
            <a:r>
              <a:rPr lang="en-US" altLang="en-US" sz="3600" dirty="0">
                <a:solidFill>
                  <a:prstClr val="black"/>
                </a:solidFill>
                <a:latin typeface="Arial    "/>
              </a:rPr>
              <a:t>“</a:t>
            </a:r>
            <a:r>
              <a:rPr lang="en-US" sz="3600" i="1" dirty="0">
                <a:solidFill>
                  <a:sysClr val="windowText" lastClr="000000"/>
                </a:solidFill>
                <a:latin typeface="Arial    "/>
              </a:rPr>
              <a:t>The Knowledge of the Holy,”</a:t>
            </a:r>
            <a:r>
              <a:rPr lang="en-US" sz="3600" dirty="0">
                <a:solidFill>
                  <a:sysClr val="windowText" lastClr="000000"/>
                </a:solidFill>
                <a:latin typeface="Arial    "/>
              </a:rPr>
              <a:t>  </a:t>
            </a: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Room 158</a:t>
            </a:r>
            <a:br>
              <a:rPr lang="en-US" sz="3600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Adult Class 2 - “</a:t>
            </a:r>
            <a:r>
              <a:rPr lang="en-US" sz="3600" i="1" dirty="0">
                <a:solidFill>
                  <a:sysClr val="windowText" lastClr="000000"/>
                </a:solidFill>
                <a:latin typeface="+mj-lt"/>
              </a:rPr>
              <a:t>P</a:t>
            </a:r>
            <a:r>
              <a:rPr lang="en-US" sz="4000" i="1" dirty="0"/>
              <a:t>hilippians: </a:t>
            </a:r>
            <a:r>
              <a:rPr lang="en-US" sz="3600" i="1" dirty="0"/>
              <a:t>Christ, the Source of Joy and Strength”</a:t>
            </a:r>
            <a:br>
              <a:rPr lang="en-US" sz="3600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Adult Class 3 - The </a:t>
            </a:r>
            <a:r>
              <a:rPr lang="en-US" sz="4000" dirty="0"/>
              <a:t>Book of </a:t>
            </a:r>
            <a:r>
              <a:rPr lang="en-US" sz="4000" i="1" dirty="0"/>
              <a:t>1 John</a:t>
            </a:r>
            <a:r>
              <a:rPr lang="en-US" sz="4000" dirty="0"/>
              <a:t>, Room 150A </a:t>
            </a:r>
            <a:br>
              <a:rPr lang="en-US" sz="3600" dirty="0">
                <a:solidFill>
                  <a:sysClr val="windowText" lastClr="000000"/>
                </a:solidFill>
                <a:latin typeface="+mj-lt"/>
              </a:rPr>
            </a:br>
            <a:r>
              <a:rPr lang="en-US" sz="3600" dirty="0">
                <a:solidFill>
                  <a:sysClr val="windowText" lastClr="000000"/>
                </a:solidFill>
                <a:latin typeface="+mj-lt"/>
              </a:rPr>
              <a:t>Adult Class 4 - “The </a:t>
            </a:r>
            <a:r>
              <a:rPr lang="en-US" sz="4000" i="1" dirty="0"/>
              <a:t>Power of a Praying Parent,”</a:t>
            </a:r>
            <a:r>
              <a:rPr lang="en-US" sz="4000" dirty="0"/>
              <a:t>  Room 122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Adult Class - “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Christian Beliefs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Room 150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dirty="0"/>
              <a:t>4 &amp; 5 year olds 			Pioneer Chapel, Room 132</a:t>
            </a:r>
            <a:br>
              <a:rPr lang="en-US" sz="4200" dirty="0"/>
            </a:br>
            <a:r>
              <a:rPr lang="en-US" sz="4200" dirty="0"/>
              <a:t>1</a:t>
            </a:r>
            <a:r>
              <a:rPr lang="en-US" sz="4200" baseline="30000" dirty="0"/>
              <a:t>st</a:t>
            </a:r>
            <a:r>
              <a:rPr lang="en-US" sz="4200" dirty="0"/>
              <a:t> &amp; 2</a:t>
            </a:r>
            <a:r>
              <a:rPr lang="en-US" sz="4200" baseline="30000" dirty="0"/>
              <a:t>nd</a:t>
            </a:r>
            <a:r>
              <a:rPr lang="en-US" sz="4200" dirty="0"/>
              <a:t> grade			Pioneer Chapel, Room 133</a:t>
            </a:r>
            <a:br>
              <a:rPr lang="en-US" sz="4200" dirty="0"/>
            </a:br>
            <a:r>
              <a:rPr lang="en-US" sz="4200" dirty="0"/>
              <a:t>3</a:t>
            </a:r>
            <a:r>
              <a:rPr lang="en-US" sz="4200" baseline="30000" dirty="0"/>
              <a:t>rd</a:t>
            </a:r>
            <a:r>
              <a:rPr lang="en-US" sz="4200" dirty="0"/>
              <a:t> &amp; 4</a:t>
            </a:r>
            <a:r>
              <a:rPr lang="en-US" sz="4200" baseline="30000" dirty="0"/>
              <a:t>th</a:t>
            </a:r>
            <a:r>
              <a:rPr lang="en-US" sz="4200" dirty="0"/>
              <a:t> grade        		Pioneer Chapel, Room 121</a:t>
            </a:r>
            <a:br>
              <a:rPr lang="en-US" sz="4200" dirty="0"/>
            </a:br>
            <a:r>
              <a:rPr lang="en-US" sz="4200" dirty="0"/>
              <a:t>5</a:t>
            </a:r>
            <a:r>
              <a:rPr lang="en-US" sz="4200" baseline="30000" dirty="0"/>
              <a:t>th</a:t>
            </a:r>
            <a:r>
              <a:rPr lang="en-US" sz="4200" dirty="0"/>
              <a:t> &amp; 6</a:t>
            </a:r>
            <a:r>
              <a:rPr lang="en-US" sz="4200" baseline="30000" dirty="0"/>
              <a:t>th</a:t>
            </a:r>
            <a:r>
              <a:rPr lang="en-US" sz="4200" dirty="0"/>
              <a:t> grade        		Pioneer Chapel, Room 119</a:t>
            </a:r>
            <a:br>
              <a:rPr lang="en-US" sz="4200" dirty="0"/>
            </a:br>
            <a:r>
              <a:rPr lang="en-US" sz="4200" dirty="0"/>
              <a:t>7</a:t>
            </a:r>
            <a:r>
              <a:rPr lang="en-US" sz="4200" baseline="30000" dirty="0"/>
              <a:t>th</a:t>
            </a:r>
            <a:r>
              <a:rPr lang="en-US" sz="4200" dirty="0"/>
              <a:t> &amp; 8</a:t>
            </a:r>
            <a:r>
              <a:rPr lang="en-US" sz="4200" baseline="30000" dirty="0"/>
              <a:t>th</a:t>
            </a:r>
            <a:r>
              <a:rPr lang="en-US" sz="4200" dirty="0"/>
              <a:t> grade        		Pioneer Chapel, Room 118</a:t>
            </a:r>
            <a:br>
              <a:rPr lang="en-US" sz="4200" dirty="0"/>
            </a:br>
            <a:r>
              <a:rPr lang="en-US" sz="4200" dirty="0"/>
              <a:t>9</a:t>
            </a:r>
            <a:r>
              <a:rPr lang="en-US" sz="4200" baseline="30000" dirty="0"/>
              <a:t>th</a:t>
            </a:r>
            <a:r>
              <a:rPr lang="en-US" sz="4200" dirty="0"/>
              <a:t> -12</a:t>
            </a:r>
            <a:r>
              <a:rPr lang="en-US" sz="4200" baseline="30000" dirty="0"/>
              <a:t>th</a:t>
            </a:r>
            <a:r>
              <a:rPr lang="en-US" sz="4200" dirty="0"/>
              <a:t>  grade      			Pioneer Chapel, Room 120</a:t>
            </a:r>
            <a:br>
              <a:rPr lang="en-US" sz="4000" dirty="0"/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E7B71-25F9-63CC-7E44-4F326D599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Qr code&#10;&#10;AI-generated content may be incorrect.">
            <a:extLst>
              <a:ext uri="{FF2B5EF4-FFF2-40B4-BE49-F238E27FC236}">
                <a16:creationId xmlns:a16="http://schemas.microsoft.com/office/drawing/2014/main" id="{9F587239-9DD8-C1A1-9892-809F0920B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34940" r="24325" b="12357"/>
          <a:stretch>
            <a:fillRect/>
          </a:stretch>
        </p:blipFill>
        <p:spPr bwMode="auto">
          <a:xfrm>
            <a:off x="7580923" y="1219200"/>
            <a:ext cx="4306277" cy="4419600"/>
          </a:xfrm>
          <a:prstGeom prst="rect">
            <a:avLst/>
          </a:prstGeom>
          <a:noFill/>
        </p:spPr>
      </p:pic>
      <p:pic>
        <p:nvPicPr>
          <p:cNvPr id="5" name="Picture 4" descr="A hand holding a cup of coffee&#10;&#10;AI-generated content may be incorrect.">
            <a:extLst>
              <a:ext uri="{FF2B5EF4-FFF2-40B4-BE49-F238E27FC236}">
                <a16:creationId xmlns:a16="http://schemas.microsoft.com/office/drawing/2014/main" id="{3591BFC3-86DD-0D2F-A1B6-E1766C1C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677261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girls sitting on a bench">
            <a:extLst>
              <a:ext uri="{FF2B5EF4-FFF2-40B4-BE49-F238E27FC236}">
                <a16:creationId xmlns:a16="http://schemas.microsoft.com/office/drawing/2014/main" id="{81C50CA1-342C-3264-246F-E0718870A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18" y="3542669"/>
            <a:ext cx="3461104" cy="2479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0D9AD-F97D-8DCF-97C2-FEE69475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2" y="90981"/>
            <a:ext cx="11452940" cy="1360714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D14124"/>
                </a:solidFill>
              </a:rPr>
              <a:t>CAMPUS LIFE MILITARY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79082-C461-8FA7-6BB1-C98958F6AC4F}"/>
              </a:ext>
            </a:extLst>
          </p:cNvPr>
          <p:cNvSpPr txBox="1"/>
          <p:nvPr/>
        </p:nvSpPr>
        <p:spPr>
          <a:xfrm>
            <a:off x="839754" y="1492478"/>
            <a:ext cx="3788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/>
            <a:r>
              <a:rPr lang="en-US" sz="5400" dirty="0">
                <a:solidFill>
                  <a:srgbClr val="D14124"/>
                </a:solidFill>
                <a:latin typeface="Gill Sans Nova Cond" panose="020B0606020104020203" pitchFamily="34" charset="0"/>
              </a:rPr>
              <a:t>CLUB</a:t>
            </a:r>
            <a:endParaRPr lang="en-US" sz="6000" dirty="0">
              <a:solidFill>
                <a:srgbClr val="D14124"/>
              </a:solidFill>
              <a:latin typeface="Gill Sans Nova Cond" panose="020B0606020104020203" pitchFamily="34" charset="0"/>
            </a:endParaRP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TUESDAYS FROM 1800 –1930</a:t>
            </a: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HARROLD YOUTH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E28AE-0969-5E4A-6802-5750B7EF3593}"/>
              </a:ext>
            </a:extLst>
          </p:cNvPr>
          <p:cNvSpPr txBox="1"/>
          <p:nvPr/>
        </p:nvSpPr>
        <p:spPr>
          <a:xfrm>
            <a:off x="119743" y="1109279"/>
            <a:ext cx="1225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25000"/>
                  </a:schemeClr>
                </a:solidFill>
                <a:latin typeface="Gill Sans Nova Cond" panose="020B0606020104020203" pitchFamily="34" charset="0"/>
              </a:rPr>
              <a:t>SHARING AND CONNECTING WITH GOD’S STORY	 •     BUILDING AUTHENTIC, CHRIST-SHARING RELATIONSHIPS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B7269-BCC1-614C-A251-6AD9EEBC5DC6}"/>
              </a:ext>
            </a:extLst>
          </p:cNvPr>
          <p:cNvSpPr txBox="1"/>
          <p:nvPr/>
        </p:nvSpPr>
        <p:spPr>
          <a:xfrm>
            <a:off x="575565" y="6213973"/>
            <a:ext cx="616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chemeClr val="tx2">
                    <a:lumMod val="25000"/>
                  </a:schemeClr>
                </a:solidFill>
                <a:latin typeface="Gill Sans Nova Cond" panose="020B0606020104020203" pitchFamily="34" charset="0"/>
              </a:rPr>
              <a:t>FT. LEAVENWORTH CAMPUS LIFE MILITARY</a:t>
            </a:r>
          </a:p>
        </p:txBody>
      </p:sp>
      <p:pic>
        <p:nvPicPr>
          <p:cNvPr id="7" name="Picture 6" descr="A logo of a camera&#10;&#10;Description automatically generated">
            <a:extLst>
              <a:ext uri="{FF2B5EF4-FFF2-40B4-BE49-F238E27FC236}">
                <a16:creationId xmlns:a16="http://schemas.microsoft.com/office/drawing/2014/main" id="{8361F7B6-752B-AFBA-31B0-E5ACD9650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89" y="6225115"/>
            <a:ext cx="388607" cy="388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58423-E37D-A7F3-83A2-4EC5D0920508}"/>
              </a:ext>
            </a:extLst>
          </p:cNvPr>
          <p:cNvSpPr txBox="1"/>
          <p:nvPr/>
        </p:nvSpPr>
        <p:spPr>
          <a:xfrm>
            <a:off x="4699296" y="618321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Gill Sans Nova Cond" panose="020B0606020104020203" pitchFamily="34" charset="0"/>
              </a:rPr>
              <a:t>@CAMPUSLIFEFORTLEAVENWORTH</a:t>
            </a:r>
          </a:p>
        </p:txBody>
      </p:sp>
      <p:pic>
        <p:nvPicPr>
          <p:cNvPr id="9" name="Picture 8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0CAF8827-EEBB-39BC-1232-0BE013FAE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0" y="6226222"/>
            <a:ext cx="388607" cy="388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CB481-B08C-00A5-01BB-89C9689A1C63}"/>
              </a:ext>
            </a:extLst>
          </p:cNvPr>
          <p:cNvSpPr txBox="1"/>
          <p:nvPr/>
        </p:nvSpPr>
        <p:spPr>
          <a:xfrm>
            <a:off x="811664" y="3598486"/>
            <a:ext cx="42454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/>
            <a:r>
              <a:rPr lang="en-US" sz="5400" dirty="0">
                <a:solidFill>
                  <a:srgbClr val="D14124"/>
                </a:solidFill>
                <a:latin typeface="Gill Sans Nova Cond" panose="020B0606020104020203" pitchFamily="34" charset="0"/>
              </a:rPr>
              <a:t>SMALL GROUPS</a:t>
            </a: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THURSDAYS, TIMES MAY VARY</a:t>
            </a:r>
          </a:p>
          <a:p>
            <a:pPr defTabSz="251460"/>
            <a:r>
              <a:rPr lang="en-US" sz="3600" dirty="0">
                <a:solidFill>
                  <a:srgbClr val="D14124"/>
                </a:solidFill>
                <a:latin typeface="Gill Sans Nova Cond" panose="020B0606020104020203" pitchFamily="34" charset="0"/>
              </a:rPr>
              <a:t>PIONEER CHAPEL</a:t>
            </a:r>
          </a:p>
          <a:p>
            <a:pPr defTabSz="251460"/>
            <a:r>
              <a:rPr lang="en-US" sz="2800" dirty="0">
                <a:solidFill>
                  <a:srgbClr val="D14124"/>
                </a:solidFill>
                <a:latin typeface="Gill Sans Nova Cond" panose="020B0606020104020203" pitchFamily="34" charset="0"/>
              </a:rPr>
              <a:t>*BEGINNING SEPTEMBER 18*</a:t>
            </a:r>
            <a:endParaRPr lang="en-US" sz="2800" dirty="0">
              <a:solidFill>
                <a:srgbClr val="D14124"/>
              </a:solidFill>
            </a:endParaRPr>
          </a:p>
          <a:p>
            <a:endParaRPr lang="en-US" dirty="0">
              <a:solidFill>
                <a:srgbClr val="D14124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692F0E-C06D-93EC-40ED-9695A443066E}"/>
              </a:ext>
            </a:extLst>
          </p:cNvPr>
          <p:cNvCxnSpPr>
            <a:cxnSpLocks/>
          </p:cNvCxnSpPr>
          <p:nvPr/>
        </p:nvCxnSpPr>
        <p:spPr>
          <a:xfrm>
            <a:off x="119743" y="3543464"/>
            <a:ext cx="1827439" cy="0"/>
          </a:xfrm>
          <a:prstGeom prst="line">
            <a:avLst/>
          </a:prstGeom>
          <a:ln>
            <a:solidFill>
              <a:srgbClr val="D1412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AD05FB7B-3C6E-F2B2-06D5-0DA162060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321" y="1593854"/>
            <a:ext cx="3399247" cy="2549435"/>
          </a:xfrm>
          <a:prstGeom prst="rect">
            <a:avLst/>
          </a:prstGeom>
        </p:spPr>
      </p:pic>
      <p:pic>
        <p:nvPicPr>
          <p:cNvPr id="24" name="Picture 23" descr="A group of kids smiling&#10;&#10;AI-generated content may be incorrect.">
            <a:extLst>
              <a:ext uri="{FF2B5EF4-FFF2-40B4-BE49-F238E27FC236}">
                <a16:creationId xmlns:a16="http://schemas.microsoft.com/office/drawing/2014/main" id="{4DEC8D36-E76A-6356-1E88-3AD201851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433" y="1994044"/>
            <a:ext cx="2906225" cy="2179669"/>
          </a:xfrm>
          <a:prstGeom prst="rect">
            <a:avLst/>
          </a:prstGeom>
        </p:spPr>
      </p:pic>
      <p:pic>
        <p:nvPicPr>
          <p:cNvPr id="20" name="Picture 19" descr="A group of people covered in paint&#10;&#10;AI-generated content may be incorrect.">
            <a:extLst>
              <a:ext uri="{FF2B5EF4-FFF2-40B4-BE49-F238E27FC236}">
                <a16:creationId xmlns:a16="http://schemas.microsoft.com/office/drawing/2014/main" id="{962B0408-63B8-320F-9CC0-7E18E3E70A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553"/>
          <a:stretch>
            <a:fillRect/>
          </a:stretch>
        </p:blipFill>
        <p:spPr>
          <a:xfrm>
            <a:off x="8355133" y="3574721"/>
            <a:ext cx="2770244" cy="278674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881E34-F7BD-FBF8-64D9-1863A98E9A65}"/>
              </a:ext>
            </a:extLst>
          </p:cNvPr>
          <p:cNvSpPr/>
          <p:nvPr/>
        </p:nvSpPr>
        <p:spPr>
          <a:xfrm>
            <a:off x="8806542" y="5301345"/>
            <a:ext cx="3246237" cy="1458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AA782-ADA0-D4D3-8076-7B608C546D27}"/>
              </a:ext>
            </a:extLst>
          </p:cNvPr>
          <p:cNvSpPr txBox="1"/>
          <p:nvPr/>
        </p:nvSpPr>
        <p:spPr>
          <a:xfrm>
            <a:off x="8013115" y="5435135"/>
            <a:ext cx="40396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POC: SAMANTHA ODLE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(605) 569-3820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SODLE@YFC.NET</a:t>
            </a:r>
            <a:endParaRPr lang="en-US" sz="2200" dirty="0">
              <a:solidFill>
                <a:srgbClr val="0C4046"/>
              </a:solidFill>
              <a:latin typeface="Gill Sans Nova" panose="020B0602020104020203" pitchFamily="34" charset="0"/>
            </a:endParaRPr>
          </a:p>
        </p:txBody>
      </p:sp>
      <p:pic>
        <p:nvPicPr>
          <p:cNvPr id="26" name="Picture 25" descr="Two girls making a heart with foam on their hands&#10;&#10;AI-generated content may be incorrect.">
            <a:extLst>
              <a:ext uri="{FF2B5EF4-FFF2-40B4-BE49-F238E27FC236}">
                <a16:creationId xmlns:a16="http://schemas.microsoft.com/office/drawing/2014/main" id="{BBF49E29-A323-9B4A-63AC-74078EA32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2548" y="1836585"/>
            <a:ext cx="1633123" cy="21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941D3-CFBF-103A-914B-F3F1FAF4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7A2A10-E828-B237-EAAE-66CD4D67E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9" y="1117914"/>
            <a:ext cx="6243811" cy="4682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CE3E3D-FDC2-7D1F-19B4-858609A0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758"/>
            <a:ext cx="11452940" cy="1360714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C4046"/>
                </a:solidFill>
              </a:rPr>
              <a:t>VOLUNTEER OPPORTUNITIES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BEDEF-C886-FA3B-3B6D-08985A0A1867}"/>
              </a:ext>
            </a:extLst>
          </p:cNvPr>
          <p:cNvSpPr txBox="1"/>
          <p:nvPr/>
        </p:nvSpPr>
        <p:spPr>
          <a:xfrm>
            <a:off x="575565" y="6213973"/>
            <a:ext cx="616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rgbClr val="0C4046"/>
                </a:solidFill>
                <a:latin typeface="Gill Sans Nova Cond" panose="020B0606020104020203" pitchFamily="34" charset="0"/>
              </a:rPr>
              <a:t>FT. LEAVENWORTH CAMPUS LIFE MILITARY</a:t>
            </a:r>
          </a:p>
        </p:txBody>
      </p:sp>
      <p:pic>
        <p:nvPicPr>
          <p:cNvPr id="7" name="Picture 6" descr="A logo of a camera&#10;&#10;Description automatically generated">
            <a:extLst>
              <a:ext uri="{FF2B5EF4-FFF2-40B4-BE49-F238E27FC236}">
                <a16:creationId xmlns:a16="http://schemas.microsoft.com/office/drawing/2014/main" id="{863E0954-8467-8E21-F0D8-CD831F33F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03" y="6225115"/>
            <a:ext cx="388607" cy="388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3F066-07D4-9727-AB82-6592F3C77D66}"/>
              </a:ext>
            </a:extLst>
          </p:cNvPr>
          <p:cNvSpPr txBox="1"/>
          <p:nvPr/>
        </p:nvSpPr>
        <p:spPr>
          <a:xfrm>
            <a:off x="4688410" y="618321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4046"/>
                </a:solidFill>
                <a:latin typeface="Gill Sans Nova Cond" panose="020B0606020104020203" pitchFamily="34" charset="0"/>
              </a:rPr>
              <a:t>@CAMPUSLIFEFORTLEAVENWORTH</a:t>
            </a:r>
          </a:p>
        </p:txBody>
      </p:sp>
      <p:pic>
        <p:nvPicPr>
          <p:cNvPr id="9" name="Picture 8" descr="A blue circle with a white letter f in it&#10;&#10;Description automatically generated">
            <a:extLst>
              <a:ext uri="{FF2B5EF4-FFF2-40B4-BE49-F238E27FC236}">
                <a16:creationId xmlns:a16="http://schemas.microsoft.com/office/drawing/2014/main" id="{989097C3-D700-F696-17E1-8190D4AED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0" y="6226222"/>
            <a:ext cx="388607" cy="38860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7132DF-8C45-BC16-FDD7-95DB5ABCC3A0}"/>
              </a:ext>
            </a:extLst>
          </p:cNvPr>
          <p:cNvSpPr/>
          <p:nvPr/>
        </p:nvSpPr>
        <p:spPr>
          <a:xfrm>
            <a:off x="8806542" y="5301345"/>
            <a:ext cx="3246237" cy="14586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E2ED6-2D7F-CDB3-8A01-7474300760AF}"/>
              </a:ext>
            </a:extLst>
          </p:cNvPr>
          <p:cNvSpPr txBox="1"/>
          <p:nvPr/>
        </p:nvSpPr>
        <p:spPr>
          <a:xfrm>
            <a:off x="8013115" y="5435135"/>
            <a:ext cx="40396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POC: SAMANTHA ODLE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(605) 569-3820</a:t>
            </a:r>
          </a:p>
          <a:p>
            <a:pPr algn="r" defTabSz="251460">
              <a:spcAft>
                <a:spcPts val="600"/>
              </a:spcAft>
            </a:pPr>
            <a:r>
              <a:rPr lang="en-US" sz="2200" kern="1200" dirty="0">
                <a:solidFill>
                  <a:srgbClr val="0C4046"/>
                </a:solidFill>
                <a:latin typeface="Gill Sans Nova" panose="020B0602020104020203" pitchFamily="34" charset="0"/>
              </a:rPr>
              <a:t>SODLE@YFC.NET</a:t>
            </a:r>
            <a:endParaRPr lang="en-US" sz="2200" dirty="0">
              <a:solidFill>
                <a:srgbClr val="0C4046"/>
              </a:solidFill>
              <a:latin typeface="Gill Sans Nova" panose="020B06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BD130-864F-53C3-DB58-AD1F363079B9}"/>
              </a:ext>
            </a:extLst>
          </p:cNvPr>
          <p:cNvSpPr txBox="1"/>
          <p:nvPr/>
        </p:nvSpPr>
        <p:spPr>
          <a:xfrm>
            <a:off x="817494" y="1381851"/>
            <a:ext cx="45720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CLUB VOLUNTEER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SMALL GROUP LEADER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ACTIVITY / EVENT SUPPORT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PRAYER SUPPORT TEAM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FINANCIAL SUPPORT TEAM</a:t>
            </a:r>
          </a:p>
          <a:p>
            <a:pPr>
              <a:spcBef>
                <a:spcPct val="0"/>
              </a:spcBef>
            </a:pPr>
            <a:endParaRPr lang="en-US" sz="2000" dirty="0">
              <a:solidFill>
                <a:srgbClr val="D14124"/>
              </a:solidFill>
              <a:latin typeface="Elephant" panose="02020904090505020303" pitchFamily="18" charset="0"/>
              <a:ea typeface="+mj-ea"/>
              <a:cs typeface="+mj-cs"/>
            </a:endParaRPr>
          </a:p>
          <a:p>
            <a:pPr indent="-342900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D14124"/>
                </a:solidFill>
                <a:latin typeface="Elephant" panose="02020904090505020303" pitchFamily="18" charset="0"/>
                <a:ea typeface="+mj-ea"/>
                <a:cs typeface="+mj-cs"/>
              </a:rPr>
              <a:t>SPIRITUAL SUPPORT TEAM </a:t>
            </a:r>
          </a:p>
        </p:txBody>
      </p:sp>
    </p:spTree>
    <p:extLst>
      <p:ext uri="{BB962C8B-B14F-4D97-AF65-F5344CB8AC3E}">
        <p14:creationId xmlns:p14="http://schemas.microsoft.com/office/powerpoint/2010/main" val="331813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2400" y="0"/>
            <a:ext cx="7848600" cy="68580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Room 158, Frontier Chapel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Jim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Harbridge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leavenworth@ocfusa.org</a:t>
            </a: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A031859-4C21-1891-12EC-DF17914C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72" y="1812191"/>
            <a:ext cx="7467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“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Knowledge of the Holy”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by beloved Christian author A.W. Tozer illuminates God’s attributes—from wisdom, to grace, to mercy—and aides to restore the majesty and wonder of God in the hearts and minds of all Christians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4F6175-CAE3-21ED-93D8-7EDD606B5BA4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rgbClr val="BB693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‘The Knowledge of the Holy’</a:t>
            </a:r>
          </a:p>
        </p:txBody>
      </p:sp>
      <p:pic>
        <p:nvPicPr>
          <p:cNvPr id="3" name="Picture 2" descr="A book cover with blue sky and clouds&#10;&#10;AI-generated content may be incorrect.">
            <a:extLst>
              <a:ext uri="{FF2B5EF4-FFF2-40B4-BE49-F238E27FC236}">
                <a16:creationId xmlns:a16="http://schemas.microsoft.com/office/drawing/2014/main" id="{EB603FFB-6C9F-B362-A27E-AF001A9DF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11122"/>
            <a:ext cx="3592830" cy="51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2012-9B26-C7B9-7550-828E7781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C0150C-EDB7-F69D-03E7-A00AA09C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0"/>
            <a:ext cx="7848600" cy="68580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Room 122, Frontier Chapel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Amanda Vineyard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vineyards629@yahoo.com</a:t>
            </a: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E4F8DFD-442B-2BE0-0A67-83F0A07B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72" y="2458523"/>
            <a:ext cx="7467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Learn how to pray scripture over our children and fight the battle for their hearts in prayer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97AB59-DAEA-CF9A-2753-E54B4C35D9DF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‘The Power of a Praying Parent’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EC812B-200F-C159-D725-6FD85940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>
            <a:fillRect/>
          </a:stretch>
        </p:blipFill>
        <p:spPr bwMode="auto">
          <a:xfrm>
            <a:off x="8411707" y="1729906"/>
            <a:ext cx="3415305" cy="48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0F2C6-DB31-A4F9-D5CB-B166E7F63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809D3F-279B-DFD6-A94E-4B1ABB3DA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87732"/>
            <a:ext cx="7848600" cy="52578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lnSpc>
                <a:spcPct val="50000"/>
              </a:lnSpc>
            </a:pPr>
            <a:endParaRPr lang="en-US" sz="3200" b="1" dirty="0">
              <a:solidFill>
                <a:srgbClr val="7030A0"/>
              </a:solidFill>
            </a:endParaRPr>
          </a:p>
          <a:p>
            <a:pPr algn="ctr">
              <a:lnSpc>
                <a:spcPct val="50000"/>
              </a:lnSpc>
            </a:pPr>
            <a:r>
              <a:rPr lang="en-US" sz="3200" b="1" dirty="0"/>
              <a:t>Room 150B, Frontier Chapel </a:t>
            </a:r>
          </a:p>
          <a:p>
            <a:pPr algn="ctr">
              <a:lnSpc>
                <a:spcPct val="50000"/>
              </a:lnSpc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Jeff Smith</a:t>
            </a: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chsmithc4@gmail.com</a:t>
            </a: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553BCAC-F0F1-8683-D335-D056F28A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471002"/>
            <a:ext cx="7467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Learn</a:t>
            </a:r>
            <a:r>
              <a:rPr lang="en-US" sz="3200" dirty="0"/>
              <a:t> 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About the Bible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The characteristics of God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What it means that we are created in the image of God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What God has done for us in Christ  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The purpose of the church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and much more.</a:t>
            </a:r>
            <a:endParaRPr kumimoji="0" lang="en-US" alt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0E4501-1275-5418-26F2-F48ADC42FE4E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YOUNG ADULT SUNDAY SCHOOL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‘Christian Beliefs-20 Basics Every Christian Should Know’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561F2CB-FBBD-3262-F15F-2E0478C0D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36349"/>
            <a:ext cx="3288241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2400" y="1463040"/>
            <a:ext cx="11557000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</a:rPr>
              <a:t>Philippians</a:t>
            </a:r>
            <a:br>
              <a:rPr lang="en-US" sz="5400" b="1" u="sng" dirty="0"/>
            </a:b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Christ, The Source of Joy and Strength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Explore Paul’s teachings on the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dangers of self-sufficiency and complacency.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Beginning Sunday 14 September 2025</a:t>
            </a:r>
            <a:endParaRPr lang="en-US" sz="3200" b="1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Room 153, Frontier Chapel 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and Zoom 848 5837 0306 at 0945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Questions? Dr. Dean Nowowiejski</a:t>
            </a:r>
          </a:p>
          <a:p>
            <a:endParaRPr lang="en-US" sz="1800" dirty="0"/>
          </a:p>
        </p:txBody>
      </p:sp>
      <p:pic>
        <p:nvPicPr>
          <p:cNvPr id="3" name="Picture 2" descr="A blue book cover with white text&#10;&#10;AI-generated content may be incorrect.">
            <a:extLst>
              <a:ext uri="{FF2B5EF4-FFF2-40B4-BE49-F238E27FC236}">
                <a16:creationId xmlns:a16="http://schemas.microsoft.com/office/drawing/2014/main" id="{71D831FA-5656-7B18-0B55-5CD50C2C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094" y="1615782"/>
            <a:ext cx="3371026" cy="5051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EC0A5-2063-EA7E-852B-970FEF1820E2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rgbClr val="112B44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 Light" panose="020F0302020204030204"/>
              </a:rPr>
              <a:t>Philippians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467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F8B18BB-864B-FD83-4351-5425381D1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1" y="633542"/>
            <a:ext cx="12191999" cy="99151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C6600"/>
                </a:solidFill>
              </a:rPr>
              <a:t>ROOTED | EMPOWERED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C32BE56-2F2A-891A-CA92-97165A525F33}"/>
              </a:ext>
            </a:extLst>
          </p:cNvPr>
          <p:cNvSpPr txBox="1">
            <a:spLocks/>
          </p:cNvSpPr>
          <p:nvPr/>
        </p:nvSpPr>
        <p:spPr>
          <a:xfrm>
            <a:off x="872870" y="4868193"/>
            <a:ext cx="10384174" cy="931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NGDON" pitchFamily="50" charset="0"/>
                <a:ea typeface="+mn-ea"/>
                <a:cs typeface="+mn-cs"/>
              </a:rPr>
              <a:t>BUILD UP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75D8F6-6780-3DCE-48D2-2FD4F06E451D}"/>
              </a:ext>
            </a:extLst>
          </p:cNvPr>
          <p:cNvSpPr txBox="1">
            <a:spLocks/>
          </p:cNvSpPr>
          <p:nvPr/>
        </p:nvSpPr>
        <p:spPr>
          <a:xfrm>
            <a:off x="872870" y="5961845"/>
            <a:ext cx="11705439" cy="117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CROSSROADS CHAPEL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64A31E-3D57-0D37-CF16-66557E18E67F}"/>
              </a:ext>
            </a:extLst>
          </p:cNvPr>
          <p:cNvSpPr txBox="1">
            <a:spLocks/>
          </p:cNvSpPr>
          <p:nvPr/>
        </p:nvSpPr>
        <p:spPr>
          <a:xfrm>
            <a:off x="493831" y="2227710"/>
            <a:ext cx="11705439" cy="9915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EPHESIANS 6:10-17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C1DBA9-19D1-166C-614F-D47E9B2459EE}"/>
              </a:ext>
            </a:extLst>
          </p:cNvPr>
          <p:cNvSpPr txBox="1">
            <a:spLocks/>
          </p:cNvSpPr>
          <p:nvPr/>
        </p:nvSpPr>
        <p:spPr>
          <a:xfrm>
            <a:off x="395677" y="3327055"/>
            <a:ext cx="11705439" cy="9915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 Jared Vineyard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 November 2025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79551A-0D3F-93D7-95DB-0F278A7951F9}"/>
              </a:ext>
            </a:extLst>
          </p:cNvPr>
          <p:cNvSpPr/>
          <p:nvPr/>
        </p:nvSpPr>
        <p:spPr>
          <a:xfrm>
            <a:off x="395677" y="250853"/>
            <a:ext cx="11338560" cy="630936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765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9FED6-D519-146F-9F64-465B16DA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5D105D-F794-5894-EDAE-6CBB341D0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1219200"/>
            <a:ext cx="7848600" cy="6858000"/>
          </a:xfrm>
        </p:spPr>
        <p:txBody>
          <a:bodyPr>
            <a:noAutofit/>
          </a:bodyPr>
          <a:lstStyle/>
          <a:p>
            <a:pPr algn="ctr"/>
            <a:endParaRPr lang="en-US" sz="4400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en-US" sz="3600" b="0" i="0" dirty="0">
                <a:effectLst/>
                <a:latin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Room 150, Frontier Chapel </a:t>
            </a:r>
          </a:p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 Contact Randy Klinger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randy_klinger@yahoo.com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0367793-6F6B-D44E-828D-9433B45B8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667000"/>
            <a:ext cx="7467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The Book of 1 John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EA7917-52A6-042E-587F-D02C791D1859}"/>
              </a:ext>
            </a:extLst>
          </p:cNvPr>
          <p:cNvSpPr txBox="1">
            <a:spLocks/>
          </p:cNvSpPr>
          <p:nvPr/>
        </p:nvSpPr>
        <p:spPr>
          <a:xfrm>
            <a:off x="0" y="7278"/>
            <a:ext cx="12192000" cy="145576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ADULT SUNDAY SCHOOL</a:t>
            </a:r>
            <a:endParaRPr lang="en-US" sz="5400" b="1" dirty="0">
              <a:solidFill>
                <a:prstClr val="white"/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 John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6566-61BB-5AC5-B998-37B4A2807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4200" y="2030594"/>
            <a:ext cx="5006520" cy="376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03703" y="597453"/>
            <a:ext cx="66992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Papyrus"/>
                <a:cs typeface="Papyrus"/>
              </a:rPr>
              <a:t>DIGITAL</a:t>
            </a:r>
            <a:r>
              <a:rPr sz="5400" spc="-40" dirty="0">
                <a:solidFill>
                  <a:srgbClr val="FFFFFF"/>
                </a:solidFill>
                <a:latin typeface="Papyrus"/>
                <a:cs typeface="Papyrus"/>
              </a:rPr>
              <a:t> </a:t>
            </a:r>
            <a:r>
              <a:rPr sz="5400" spc="-10" dirty="0">
                <a:solidFill>
                  <a:srgbClr val="FFFFFF"/>
                </a:solidFill>
                <a:latin typeface="Papyrus"/>
                <a:cs typeface="Papyrus"/>
              </a:rPr>
              <a:t>GIVING</a:t>
            </a:r>
            <a:endParaRPr sz="5400" dirty="0">
              <a:latin typeface="Papyrus"/>
              <a:cs typeface="Papyru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3328" y="1667808"/>
            <a:ext cx="85090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AB44BC8-BB70-3511-3240-BD25D9DE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96" t="74678" r="8895" b="10091"/>
          <a:stretch/>
        </p:blipFill>
        <p:spPr>
          <a:xfrm>
            <a:off x="6553200" y="2731986"/>
            <a:ext cx="5261812" cy="3124201"/>
          </a:xfrm>
          <a:prstGeom prst="rect">
            <a:avLst/>
          </a:prstGeom>
        </p:spPr>
      </p:pic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D309D9-9FA0-7186-2C10-45DB14D42B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5" t="3810" r="8513" b="79304"/>
          <a:stretch/>
        </p:blipFill>
        <p:spPr>
          <a:xfrm>
            <a:off x="2079652" y="1974"/>
            <a:ext cx="7947352" cy="2086925"/>
          </a:xfrm>
          <a:prstGeom prst="rect">
            <a:avLst/>
          </a:prstGeom>
        </p:spPr>
      </p:pic>
      <p:pic>
        <p:nvPicPr>
          <p:cNvPr id="17" name="Picture 1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DC5A0D-A945-0BB1-B3E1-49E5E567A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1" t="20518" r="5208" b="42816"/>
          <a:stretch/>
        </p:blipFill>
        <p:spPr>
          <a:xfrm>
            <a:off x="252316" y="2718131"/>
            <a:ext cx="593471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FB937-5D68-4EC5-9676-11D44E8C9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0" y="-838200"/>
            <a:ext cx="12192000" cy="9068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62E47-311D-43B3-80E3-6E3A65FBACC6}"/>
              </a:ext>
            </a:extLst>
          </p:cNvPr>
          <p:cNvSpPr txBox="1"/>
          <p:nvPr/>
        </p:nvSpPr>
        <p:spPr>
          <a:xfrm>
            <a:off x="1905000" y="457201"/>
            <a:ext cx="8761164" cy="2400657"/>
          </a:xfrm>
          <a:prstGeom prst="rect">
            <a:avLst/>
          </a:prstGeom>
          <a:noFill/>
          <a:effectLst>
            <a:softEdge rad="546100"/>
          </a:effectLst>
          <a:scene3d>
            <a:camera prst="orthographicFront"/>
            <a:lightRig rig="sunset" dir="t"/>
          </a:scene3d>
          <a:sp3d extrusionH="273050">
            <a:bevelB w="57150" h="114300"/>
            <a:extrusionClr>
              <a:srgbClr val="F3E9E2"/>
            </a:extrusionClr>
          </a:sp3d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50800" h="38100" prst="riblet"/>
            </a:sp3d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0" kern="12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  <a:ea typeface="MS PGothic" pitchFamily="34" charset="-128"/>
                <a:cs typeface="+mn-cs"/>
              </a:rPr>
              <a:t>GREENING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0" kern="12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  <a:ea typeface="MS PGothic" pitchFamily="34" charset="-128"/>
                <a:cs typeface="+mn-cs"/>
              </a:rPr>
              <a:t>OF THE CHAPELS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046F5-91C3-4444-95D9-74D57C8ED496}"/>
              </a:ext>
            </a:extLst>
          </p:cNvPr>
          <p:cNvSpPr txBox="1"/>
          <p:nvPr/>
        </p:nvSpPr>
        <p:spPr>
          <a:xfrm>
            <a:off x="1790700" y="35052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charset="0"/>
                <a:ea typeface="MS PGothic" pitchFamily="34" charset="-128"/>
                <a:cs typeface="+mn-cs"/>
              </a:rPr>
              <a:t>Saturday 22 November  0900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charset="0"/>
                <a:ea typeface="MS PGothic" pitchFamily="34" charset="-128"/>
                <a:cs typeface="+mn-cs"/>
              </a:rPr>
              <a:t>Pioneer &amp; Frontier Chapels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200" dirty="0">
                <a:solidFill>
                  <a:prstClr val="white"/>
                </a:solidFill>
                <a:latin typeface="Arial" charset="0"/>
                <a:ea typeface="MS PGothic" pitchFamily="34" charset="-128"/>
                <a:cs typeface="+mn-cs"/>
              </a:rPr>
              <a:t>Pizza Served Afterward</a:t>
            </a:r>
          </a:p>
        </p:txBody>
      </p:sp>
    </p:spTree>
    <p:extLst>
      <p:ext uri="{BB962C8B-B14F-4D97-AF65-F5344CB8AC3E}">
        <p14:creationId xmlns:p14="http://schemas.microsoft.com/office/powerpoint/2010/main" val="36725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hanksgiving service with pumpkins and leaves&#10;&#10;AI-generated content may be incorrect.">
            <a:extLst>
              <a:ext uri="{FF2B5EF4-FFF2-40B4-BE49-F238E27FC236}">
                <a16:creationId xmlns:a16="http://schemas.microsoft.com/office/drawing/2014/main" id="{5C833472-FA4E-266B-351F-029055476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D483B-CE79-FDF7-641E-279E7D2D7900}"/>
              </a:ext>
            </a:extLst>
          </p:cNvPr>
          <p:cNvSpPr txBox="1"/>
          <p:nvPr/>
        </p:nvSpPr>
        <p:spPr>
          <a:xfrm>
            <a:off x="2521258" y="2379216"/>
            <a:ext cx="70133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Tuesday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25 November, 1700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Pioneer Chapel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Pie Fellowship following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(Provided by PWOC)</a:t>
            </a:r>
          </a:p>
        </p:txBody>
      </p:sp>
    </p:spTree>
    <p:extLst>
      <p:ext uri="{BB962C8B-B14F-4D97-AF65-F5344CB8AC3E}">
        <p14:creationId xmlns:p14="http://schemas.microsoft.com/office/powerpoint/2010/main" val="29391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9144000" cy="205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8130" y="94129"/>
            <a:ext cx="8942295" cy="665629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ACB6E-B19E-4842-9980-557D1794A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76" y="114575"/>
            <a:ext cx="9144000" cy="2108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C1D5DF-1CAA-4C44-BADE-255E186C5685}"/>
              </a:ext>
            </a:extLst>
          </p:cNvPr>
          <p:cNvSpPr txBox="1"/>
          <p:nvPr/>
        </p:nvSpPr>
        <p:spPr>
          <a:xfrm>
            <a:off x="2438400" y="2517309"/>
            <a:ext cx="746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Wednesday Evenings 1300-1500</a:t>
            </a:r>
          </a:p>
          <a:p>
            <a:pPr algn="ctr" rtl="0"/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Begins 23 November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rtl="0"/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Room 158, Frontier Chapel</a:t>
            </a:r>
          </a:p>
          <a:p>
            <a:pPr algn="ctr" rtl="0"/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rtl="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POC:  Zach Mundell,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zjmundell@gmail.com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algn="ctr" rtl="0"/>
            <a:endParaRPr lang="en-US" sz="2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7DF7E-0E62-BA42-EFBA-3AFDFCCF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E9278E-80B6-876A-3A63-A81429C03B8B}"/>
              </a:ext>
            </a:extLst>
          </p:cNvPr>
          <p:cNvSpPr/>
          <p:nvPr/>
        </p:nvSpPr>
        <p:spPr>
          <a:xfrm>
            <a:off x="1524000" y="0"/>
            <a:ext cx="9144000" cy="205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erson holding a plate of food&#10;&#10;AI-generated content may be incorrect.">
            <a:extLst>
              <a:ext uri="{FF2B5EF4-FFF2-40B4-BE49-F238E27FC236}">
                <a16:creationId xmlns:a16="http://schemas.microsoft.com/office/drawing/2014/main" id="{E1E4B4B3-9457-33B4-8415-4C0C772AA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66919-F6DB-E74A-23E5-AD49DF7EBA2C}"/>
              </a:ext>
            </a:extLst>
          </p:cNvPr>
          <p:cNvSpPr txBox="1"/>
          <p:nvPr/>
        </p:nvSpPr>
        <p:spPr>
          <a:xfrm>
            <a:off x="0" y="2934031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VOLUNTEERS NEEDED TO PROVIDE </a:t>
            </a:r>
          </a:p>
          <a:p>
            <a:pPr algn="ctr"/>
            <a:r>
              <a:rPr lang="en-US" sz="4000" b="1" dirty="0"/>
              <a:t>FRUIT OR DESSERT</a:t>
            </a:r>
          </a:p>
          <a:p>
            <a:pPr algn="ctr"/>
            <a:r>
              <a:rPr lang="en-US" sz="4000" b="1" dirty="0"/>
              <a:t>2</a:t>
            </a:r>
            <a:r>
              <a:rPr lang="en-US" sz="4000" b="1" baseline="30000" dirty="0"/>
              <a:t>ND</a:t>
            </a:r>
            <a:r>
              <a:rPr lang="en-US" sz="4000" b="1" dirty="0"/>
              <a:t> SATURDAY OF EACH MONTH</a:t>
            </a:r>
          </a:p>
          <a:p>
            <a:pPr algn="ctr"/>
            <a:r>
              <a:rPr lang="en-US" sz="4000" b="1" dirty="0"/>
              <a:t>POC:  LINDA FARWELL, 913-547-5018 farwelllinda@gmail.com</a:t>
            </a:r>
          </a:p>
        </p:txBody>
      </p:sp>
    </p:spTree>
    <p:extLst>
      <p:ext uri="{BB962C8B-B14F-4D97-AF65-F5344CB8AC3E}">
        <p14:creationId xmlns:p14="http://schemas.microsoft.com/office/powerpoint/2010/main" val="2193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D8526-6056-C0A0-52FE-4E25AE6A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D9AE45-79BA-AE6B-913E-6A02623D008E}"/>
              </a:ext>
            </a:extLst>
          </p:cNvPr>
          <p:cNvSpPr/>
          <p:nvPr/>
        </p:nvSpPr>
        <p:spPr>
          <a:xfrm>
            <a:off x="1524000" y="0"/>
            <a:ext cx="9144000" cy="205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white card with blue text and a cartoon image&#10;&#10;AI-generated content may be incorrect.">
            <a:extLst>
              <a:ext uri="{FF2B5EF4-FFF2-40B4-BE49-F238E27FC236}">
                <a16:creationId xmlns:a16="http://schemas.microsoft.com/office/drawing/2014/main" id="{62F4AF0A-E9BE-4363-CB89-F2FAA90DA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CCC22569-A653-B956-8277-289917B9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ef941b10a_0_5">
            <a:extLst>
              <a:ext uri="{FF2B5EF4-FFF2-40B4-BE49-F238E27FC236}">
                <a16:creationId xmlns:a16="http://schemas.microsoft.com/office/drawing/2014/main" id="{4FED4E7E-F0A0-4DBE-4EFB-8E886EEF9E79}"/>
              </a:ext>
            </a:extLst>
          </p:cNvPr>
          <p:cNvSpPr txBox="1"/>
          <p:nvPr/>
        </p:nvSpPr>
        <p:spPr>
          <a:xfrm>
            <a:off x="0" y="6439975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55555"/>
                </a:solidFill>
                <a:latin typeface="Calibri"/>
                <a:ea typeface="Calibri"/>
                <a:cs typeface="Calibri"/>
                <a:sym typeface="Calibri"/>
              </a:rPr>
              <a:t>For more information and to register scan the QR code or call 910-644-2999  </a:t>
            </a:r>
            <a:endParaRPr sz="2700">
              <a:solidFill>
                <a:srgbClr val="5555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g36ef941b10a_0_5" title="crop-0-0-1280-720-0-MSG-announcement-Website.jpg">
            <a:extLst>
              <a:ext uri="{FF2B5EF4-FFF2-40B4-BE49-F238E27FC236}">
                <a16:creationId xmlns:a16="http://schemas.microsoft.com/office/drawing/2014/main" id="{6AD1A496-D5AA-34C2-6E0E-36BCA264DD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141"/>
          <a:stretch/>
        </p:blipFill>
        <p:spPr>
          <a:xfrm>
            <a:off x="0" y="22600"/>
            <a:ext cx="12192000" cy="54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36ef941b10a_0_5">
            <a:extLst>
              <a:ext uri="{FF2B5EF4-FFF2-40B4-BE49-F238E27FC236}">
                <a16:creationId xmlns:a16="http://schemas.microsoft.com/office/drawing/2014/main" id="{783136F8-5A14-D003-A7F1-8DD296370326}"/>
              </a:ext>
            </a:extLst>
          </p:cNvPr>
          <p:cNvSpPr/>
          <p:nvPr/>
        </p:nvSpPr>
        <p:spPr>
          <a:xfrm>
            <a:off x="0" y="4322100"/>
            <a:ext cx="12192000" cy="2535900"/>
          </a:xfrm>
          <a:prstGeom prst="rect">
            <a:avLst/>
          </a:prstGeom>
          <a:gradFill>
            <a:gsLst>
              <a:gs pos="0">
                <a:srgbClr val="8C8C8C"/>
              </a:gs>
              <a:gs pos="100000">
                <a:srgbClr val="404040"/>
              </a:gs>
            </a:gsLst>
            <a:lin ang="5400012" scaled="0"/>
          </a:gradFill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36ef941b10a_0_5">
            <a:extLst>
              <a:ext uri="{FF2B5EF4-FFF2-40B4-BE49-F238E27FC236}">
                <a16:creationId xmlns:a16="http://schemas.microsoft.com/office/drawing/2014/main" id="{A248C493-08ED-1769-B403-5B2A66C8D61B}"/>
              </a:ext>
            </a:extLst>
          </p:cNvPr>
          <p:cNvSpPr txBox="1"/>
          <p:nvPr/>
        </p:nvSpPr>
        <p:spPr>
          <a:xfrm>
            <a:off x="0" y="6531449"/>
            <a:ext cx="12192000" cy="5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700">
                <a:solidFill>
                  <a:srgbClr val="555555"/>
                </a:solidFill>
                <a:latin typeface="Calibri"/>
                <a:ea typeface="Calibri"/>
                <a:cs typeface="Calibri"/>
                <a:sym typeface="Calibri"/>
              </a:rPr>
              <a:t>For more information and to register, scan the QR code or call/text 910-644-2999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g36ef941b10a_0_5">
            <a:extLst>
              <a:ext uri="{FF2B5EF4-FFF2-40B4-BE49-F238E27FC236}">
                <a16:creationId xmlns:a16="http://schemas.microsoft.com/office/drawing/2014/main" id="{93993006-6410-3005-20D5-8C206400D87F}"/>
              </a:ext>
            </a:extLst>
          </p:cNvPr>
          <p:cNvSpPr txBox="1"/>
          <p:nvPr/>
        </p:nvSpPr>
        <p:spPr>
          <a:xfrm>
            <a:off x="2640050" y="4245900"/>
            <a:ext cx="6907200" cy="1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i="1" dirty="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Invest in your marriage! </a:t>
            </a:r>
            <a:endParaRPr sz="3300" i="1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i="1" dirty="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Join us for a monthly</a:t>
            </a:r>
            <a:endParaRPr sz="18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i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u="sng" dirty="0">
                <a:solidFill>
                  <a:srgbClr val="E67258"/>
                </a:solidFill>
                <a:latin typeface="Raleway"/>
                <a:ea typeface="Raleway"/>
                <a:cs typeface="Raleway"/>
                <a:sym typeface="Raleway"/>
              </a:rPr>
              <a:t>DATE NIGHT</a:t>
            </a:r>
            <a:endParaRPr sz="6000" b="1" i="1" u="sng" dirty="0">
              <a:solidFill>
                <a:srgbClr val="E6725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" name="Google Shape;89;g36ef941b10a_0_5">
            <a:extLst>
              <a:ext uri="{FF2B5EF4-FFF2-40B4-BE49-F238E27FC236}">
                <a16:creationId xmlns:a16="http://schemas.microsoft.com/office/drawing/2014/main" id="{7FABE6D1-6134-3951-781C-293816713775}"/>
              </a:ext>
            </a:extLst>
          </p:cNvPr>
          <p:cNvSpPr/>
          <p:nvPr/>
        </p:nvSpPr>
        <p:spPr>
          <a:xfrm>
            <a:off x="9816050" y="4190550"/>
            <a:ext cx="2236800" cy="2263800"/>
          </a:xfrm>
          <a:prstGeom prst="rect">
            <a:avLst/>
          </a:prstGeom>
          <a:solidFill>
            <a:srgbClr val="888888"/>
          </a:solidFill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36ef941b10a_0_5">
            <a:extLst>
              <a:ext uri="{FF2B5EF4-FFF2-40B4-BE49-F238E27FC236}">
                <a16:creationId xmlns:a16="http://schemas.microsoft.com/office/drawing/2014/main" id="{BB481C12-97FE-85B8-88A1-75DCD99CD019}"/>
              </a:ext>
            </a:extLst>
          </p:cNvPr>
          <p:cNvSpPr/>
          <p:nvPr/>
        </p:nvSpPr>
        <p:spPr>
          <a:xfrm>
            <a:off x="134475" y="4176450"/>
            <a:ext cx="2236800" cy="2263800"/>
          </a:xfrm>
          <a:prstGeom prst="rect">
            <a:avLst/>
          </a:prstGeom>
          <a:solidFill>
            <a:srgbClr val="888888"/>
          </a:solidFill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g36ef941b10a_0_5" title="Logo Large (1) BLACK.png">
            <a:extLst>
              <a:ext uri="{FF2B5EF4-FFF2-40B4-BE49-F238E27FC236}">
                <a16:creationId xmlns:a16="http://schemas.microsoft.com/office/drawing/2014/main" id="{86DEE87D-E13F-07D2-742B-3F75ACEBD2EA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85" t="8729" r="8854" b="10141"/>
          <a:stretch/>
        </p:blipFill>
        <p:spPr>
          <a:xfrm>
            <a:off x="481075" y="4176450"/>
            <a:ext cx="1543599" cy="15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6ef941b10a_0_5" title="Copy of Cru_Military 2020 RGB Dark Bkgd.png">
            <a:extLst>
              <a:ext uri="{FF2B5EF4-FFF2-40B4-BE49-F238E27FC236}">
                <a16:creationId xmlns:a16="http://schemas.microsoft.com/office/drawing/2014/main" id="{F49BEEC2-DF11-7143-07E7-8B52EA1283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1777" y="5698225"/>
            <a:ext cx="792774" cy="6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36ef941b10a_0_5">
            <a:extLst>
              <a:ext uri="{FF2B5EF4-FFF2-40B4-BE49-F238E27FC236}">
                <a16:creationId xmlns:a16="http://schemas.microsoft.com/office/drawing/2014/main" id="{D5CF46F0-E5F3-9908-5693-97EF5716D077}"/>
              </a:ext>
            </a:extLst>
          </p:cNvPr>
          <p:cNvSpPr txBox="1"/>
          <p:nvPr/>
        </p:nvSpPr>
        <p:spPr>
          <a:xfrm>
            <a:off x="303075" y="6046576"/>
            <a:ext cx="11049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EBEBEB"/>
                </a:solidFill>
                <a:latin typeface="Calibri"/>
                <a:ea typeface="Calibri"/>
                <a:cs typeface="Calibri"/>
                <a:sym typeface="Calibri"/>
              </a:rPr>
              <a:t>Supported by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36ef941b10a_0_5">
            <a:extLst>
              <a:ext uri="{FF2B5EF4-FFF2-40B4-BE49-F238E27FC236}">
                <a16:creationId xmlns:a16="http://schemas.microsoft.com/office/drawing/2014/main" id="{150B538E-906F-2739-91CC-25439C983231}"/>
              </a:ext>
            </a:extLst>
          </p:cNvPr>
          <p:cNvSpPr txBox="1"/>
          <p:nvPr/>
        </p:nvSpPr>
        <p:spPr>
          <a:xfrm>
            <a:off x="-2350" y="5895800"/>
            <a:ext cx="121920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rgbClr val="AAAF99"/>
                </a:solidFill>
                <a:latin typeface="Calibri"/>
                <a:ea typeface="Calibri"/>
                <a:cs typeface="Calibri"/>
                <a:sym typeface="Calibri"/>
              </a:rPr>
              <a:t>08 AUG, 05 SEP, 10 OCT, 07 NOV, 05 DEC, </a:t>
            </a:r>
            <a:endParaRPr sz="3100" b="1">
              <a:solidFill>
                <a:srgbClr val="AAAF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36ef941b10a_0_5" title="Vertical Marriage Heart.png">
            <a:extLst>
              <a:ext uri="{FF2B5EF4-FFF2-40B4-BE49-F238E27FC236}">
                <a16:creationId xmlns:a16="http://schemas.microsoft.com/office/drawing/2014/main" id="{86AF5100-2F47-B50F-BE83-80F7EFECC2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426" b="5470"/>
          <a:stretch/>
        </p:blipFill>
        <p:spPr>
          <a:xfrm>
            <a:off x="7958625" y="3585975"/>
            <a:ext cx="1857420" cy="16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6ef941b10a_0_5">
            <a:extLst>
              <a:ext uri="{FF2B5EF4-FFF2-40B4-BE49-F238E27FC236}">
                <a16:creationId xmlns:a16="http://schemas.microsoft.com/office/drawing/2014/main" id="{11C89DD4-669E-08D5-9712-AF5F63D7C155}"/>
              </a:ext>
            </a:extLst>
          </p:cNvPr>
          <p:cNvSpPr txBox="1"/>
          <p:nvPr/>
        </p:nvSpPr>
        <p:spPr>
          <a:xfrm>
            <a:off x="8290488" y="3912150"/>
            <a:ext cx="119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1" dirty="0">
                <a:solidFill>
                  <a:srgbClr val="555555"/>
                </a:solidFill>
                <a:latin typeface="Calibri"/>
                <a:ea typeface="Calibri"/>
                <a:cs typeface="Calibri"/>
                <a:sym typeface="Calibri"/>
              </a:rPr>
              <a:t>Meals &amp;</a:t>
            </a:r>
            <a:endParaRPr b="1" i="1" dirty="0">
              <a:solidFill>
                <a:srgbClr val="55555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555555"/>
                </a:solidFill>
                <a:latin typeface="Calibri"/>
                <a:ea typeface="Calibri"/>
                <a:cs typeface="Calibri"/>
                <a:sym typeface="Calibri"/>
              </a:rPr>
              <a:t>Childcare provided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36ef941b10a_0_5" title="Date Night QR code.png">
            <a:extLst>
              <a:ext uri="{FF2B5EF4-FFF2-40B4-BE49-F238E27FC236}">
                <a16:creationId xmlns:a16="http://schemas.microsoft.com/office/drawing/2014/main" id="{E15D0A48-90E6-42B6-5A2D-422EBBAD8325}"/>
              </a:ext>
            </a:extLst>
          </p:cNvPr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00" y="4322100"/>
            <a:ext cx="2002875" cy="200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7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36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2E28D-4A2A-1816-BAB1-9EA4A3D8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7DA6E0B-6859-47C0-E96A-71D023C075F7}"/>
              </a:ext>
            </a:extLst>
          </p:cNvPr>
          <p:cNvGrpSpPr/>
          <p:nvPr/>
        </p:nvGrpSpPr>
        <p:grpSpPr>
          <a:xfrm>
            <a:off x="2852135" y="2960103"/>
            <a:ext cx="2174488" cy="3719260"/>
            <a:chOff x="0" y="0"/>
            <a:chExt cx="4348976" cy="743851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5730219-0990-48A1-5276-371C6F56A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560" r="42829"/>
            <a:stretch>
              <a:fillRect/>
            </a:stretch>
          </p:blipFill>
          <p:spPr>
            <a:xfrm>
              <a:off x="0" y="0"/>
              <a:ext cx="4348976" cy="7438519"/>
            </a:xfrm>
            <a:prstGeom prst="rect">
              <a:avLst/>
            </a:prstGeom>
          </p:spPr>
        </p:pic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BC472EE-2354-6B33-7A4F-725B00F7B9D8}"/>
              </a:ext>
            </a:extLst>
          </p:cNvPr>
          <p:cNvSpPr txBox="1"/>
          <p:nvPr/>
        </p:nvSpPr>
        <p:spPr>
          <a:xfrm>
            <a:off x="3202619" y="1199310"/>
            <a:ext cx="5894995" cy="113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1755"/>
              </a:lnSpc>
            </a:pPr>
            <a:r>
              <a:rPr lang="en-US" sz="1463" kern="1200" spc="263">
                <a:solidFill>
                  <a:srgbClr val="FFFFFF"/>
                </a:solidFill>
                <a:latin typeface="HK Grotesk Light"/>
                <a:ea typeface="HK Grotesk Light"/>
                <a:cs typeface="HK Grotesk Light"/>
                <a:sym typeface="HK Grotesk Light"/>
              </a:rPr>
              <a:t>A YEAR LONG TOPICAL BIBLE STUDY &amp; BREAKFAST FOCUSED ON INTEGRATING FAITH IN CHRIST INTO ALL DOMAINS OF OUR LIVES (PERSONAL DEVELOPMENT, FAMILY, PROFESSION, AND COMMUNITY)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3175051-3D02-80CB-7906-A95465B4E59E}"/>
              </a:ext>
            </a:extLst>
          </p:cNvPr>
          <p:cNvSpPr txBox="1"/>
          <p:nvPr/>
        </p:nvSpPr>
        <p:spPr>
          <a:xfrm>
            <a:off x="3076980" y="112918"/>
            <a:ext cx="603804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4294"/>
              </a:lnSpc>
            </a:pPr>
            <a:r>
              <a:rPr lang="en-US" sz="4014" kern="1200">
                <a:solidFill>
                  <a:srgbClr val="FFFFFF"/>
                </a:solidFill>
                <a:latin typeface="Black Ops One"/>
                <a:ea typeface="Black Ops One"/>
                <a:cs typeface="Black Ops One"/>
                <a:sym typeface="Black Ops One"/>
              </a:rPr>
              <a:t>Discipleship Training Breakfast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F14EC8D-69E9-93C9-D5F9-295C40EAB02F}"/>
              </a:ext>
            </a:extLst>
          </p:cNvPr>
          <p:cNvGrpSpPr/>
          <p:nvPr/>
        </p:nvGrpSpPr>
        <p:grpSpPr>
          <a:xfrm>
            <a:off x="5116989" y="2960103"/>
            <a:ext cx="2066255" cy="3719260"/>
            <a:chOff x="0" y="0"/>
            <a:chExt cx="4132511" cy="7438519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8A4ED3F-9EB9-B140-BA5F-0E29025E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962" r="12962"/>
            <a:stretch>
              <a:fillRect/>
            </a:stretch>
          </p:blipFill>
          <p:spPr>
            <a:xfrm>
              <a:off x="0" y="0"/>
              <a:ext cx="4132511" cy="7438519"/>
            </a:xfrm>
            <a:prstGeom prst="rect">
              <a:avLst/>
            </a:prstGeom>
          </p:spPr>
        </p:pic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4C6BB6E-6C28-AAD4-5668-B0910FF53895}"/>
              </a:ext>
            </a:extLst>
          </p:cNvPr>
          <p:cNvGrpSpPr/>
          <p:nvPr/>
        </p:nvGrpSpPr>
        <p:grpSpPr>
          <a:xfrm>
            <a:off x="7273610" y="2960103"/>
            <a:ext cx="2066255" cy="3719260"/>
            <a:chOff x="0" y="0"/>
            <a:chExt cx="4132511" cy="7438519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95A1EA84-28E9-167A-8351-FAF11018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51" r="4451"/>
            <a:stretch>
              <a:fillRect/>
            </a:stretch>
          </p:blipFill>
          <p:spPr>
            <a:xfrm>
              <a:off x="0" y="0"/>
              <a:ext cx="4132511" cy="7438519"/>
            </a:xfrm>
            <a:prstGeom prst="rect">
              <a:avLst/>
            </a:prstGeom>
          </p:spPr>
        </p:pic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214B5CE-FF66-CE37-3F2C-BBEAA2631531}"/>
              </a:ext>
            </a:extLst>
          </p:cNvPr>
          <p:cNvSpPr txBox="1"/>
          <p:nvPr/>
        </p:nvSpPr>
        <p:spPr>
          <a:xfrm>
            <a:off x="3352800" y="2354418"/>
            <a:ext cx="5486400" cy="54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 rtl="0">
              <a:lnSpc>
                <a:spcPts val="2185"/>
              </a:lnSpc>
            </a:pPr>
            <a:r>
              <a:rPr lang="en-US" sz="1821" b="1" kern="1200" spc="3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0600-0730 EVERY TUESDAY IN PIONEER CHAPEL </a:t>
            </a:r>
          </a:p>
        </p:txBody>
      </p:sp>
    </p:spTree>
    <p:extLst>
      <p:ext uri="{BB962C8B-B14F-4D97-AF65-F5344CB8AC3E}">
        <p14:creationId xmlns:p14="http://schemas.microsoft.com/office/powerpoint/2010/main" val="222881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BA9545"/>
      </a:accent1>
      <a:accent2>
        <a:srgbClr val="417EB8"/>
      </a:accent2>
      <a:accent3>
        <a:srgbClr val="EDCD59"/>
      </a:accent3>
      <a:accent4>
        <a:srgbClr val="336491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eb3236ae-5fbd-4faf-87f4-740fcd82a8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781B9312E49418F39DED04EA00275" ma:contentTypeVersion="13" ma:contentTypeDescription="Create a new document." ma:contentTypeScope="" ma:versionID="1c30a5af922a54ff33f42559bd55d39d">
  <xsd:schema xmlns:xsd="http://www.w3.org/2001/XMLSchema" xmlns:xs="http://www.w3.org/2001/XMLSchema" xmlns:p="http://schemas.microsoft.com/office/2006/metadata/properties" xmlns:ns1="http://schemas.microsoft.com/sharepoint/v3" xmlns:ns3="eb3236ae-5fbd-4faf-87f4-740fcd82a88a" xmlns:ns4="efb20b7a-dd45-45d6-94b7-a608adbf93f6" targetNamespace="http://schemas.microsoft.com/office/2006/metadata/properties" ma:root="true" ma:fieldsID="67cb0f029ba17ce14b2c4e006693b967" ns1:_="" ns3:_="" ns4:_="">
    <xsd:import namespace="http://schemas.microsoft.com/sharepoint/v3"/>
    <xsd:import namespace="eb3236ae-5fbd-4faf-87f4-740fcd82a88a"/>
    <xsd:import namespace="efb20b7a-dd45-45d6-94b7-a608adbf93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Details" minOccurs="0"/>
                <xsd:element ref="ns4:SharingHintHash" minOccurs="0"/>
                <xsd:element ref="ns4:SharedWithUser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236ae-5fbd-4faf-87f4-740fcd82a8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20b7a-dd45-45d6-94b7-a608adbf93f6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F2FECD-EFE0-43D5-BDA2-A509BBE6CD59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eb3236ae-5fbd-4faf-87f4-740fcd82a88a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9FE110-1180-45A9-85DD-C291A39DFBC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eb3236ae-5fbd-4faf-87f4-740fcd82a88a"/>
    <ds:schemaRef ds:uri="efb20b7a-dd45-45d6-94b7-a608adbf93f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E103E6-FBBD-455E-843E-B3FFFDDFCD8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11319</TotalTime>
  <Words>819</Words>
  <Application>Microsoft Office PowerPoint</Application>
  <PresentationFormat>Widescreen</PresentationFormat>
  <Paragraphs>182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51" baseType="lpstr">
      <vt:lpstr>Aptos</vt:lpstr>
      <vt:lpstr>Aptos Display</vt:lpstr>
      <vt:lpstr>Arial</vt:lpstr>
      <vt:lpstr>Arial    </vt:lpstr>
      <vt:lpstr>Black Ops One</vt:lpstr>
      <vt:lpstr>Bookman Old Style</vt:lpstr>
      <vt:lpstr>Calibri</vt:lpstr>
      <vt:lpstr>Calibri Light</vt:lpstr>
      <vt:lpstr>Caveat</vt:lpstr>
      <vt:lpstr>Elephant</vt:lpstr>
      <vt:lpstr>Gill Sans MT</vt:lpstr>
      <vt:lpstr>Gill Sans Nova</vt:lpstr>
      <vt:lpstr>Gill Sans Nova Cond</vt:lpstr>
      <vt:lpstr>HK Grotesk Light</vt:lpstr>
      <vt:lpstr>LaNGDON</vt:lpstr>
      <vt:lpstr>League Spartan</vt:lpstr>
      <vt:lpstr>Monotype Corsiva</vt:lpstr>
      <vt:lpstr>Open Sans</vt:lpstr>
      <vt:lpstr>Papyrus</vt:lpstr>
      <vt:lpstr>Raleway</vt:lpstr>
      <vt:lpstr>Rockwell</vt:lpstr>
      <vt:lpstr>Wingdings</vt:lpstr>
      <vt:lpstr>Damask</vt:lpstr>
      <vt:lpstr>Office Theme</vt:lpstr>
      <vt:lpstr>1_Office Theme</vt:lpstr>
      <vt:lpstr>Parcel</vt:lpstr>
      <vt:lpstr>3_Office Theme</vt:lpstr>
      <vt:lpstr>Custom Design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Adult Class 1 - “The Knowledge of the Holy,”  Room 158 Adult Class 2 - “Philippians: Christ, the Source of Joy and Strength” Adult Class 3 - The Book of 1 John, Room 150A  Adult Class 4 - “The Power of a Praying Parent,”  Room 122 Young Adult Class - “Christian Beliefs”, Room 150  4 &amp; 5 year olds    Pioneer Chapel, Room 132 1st &amp; 2nd grade   Pioneer Chapel, Room 133 3rd &amp; 4th grade          Pioneer Chapel, Room 121 5th &amp; 6th grade          Pioneer Chapel, Room 119 7th &amp; 8th grade          Pioneer Chapel, Room 118 9th -12th  grade         Pioneer Chapel, Room 120  </vt:lpstr>
      <vt:lpstr>PowerPoint Presentation</vt:lpstr>
      <vt:lpstr>CAMPUS LIFE MILITARY</vt:lpstr>
      <vt:lpstr>VOLUNTEER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GIVING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Kem, Katherine F CTR USARMY ID-TRAINING (USA)</dc:creator>
  <cp:lastModifiedBy>Kathy Kem</cp:lastModifiedBy>
  <cp:revision>202</cp:revision>
  <cp:lastPrinted>2024-08-09T14:41:04Z</cp:lastPrinted>
  <dcterms:created xsi:type="dcterms:W3CDTF">2022-04-28T01:04:04Z</dcterms:created>
  <dcterms:modified xsi:type="dcterms:W3CDTF">2025-11-15T16:23:08Z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2022-04-24T00:00:00Z</vt:filetime>
  </property>
  <property fmtid="{D5CDD505-2E9C-101B-9397-08002B2CF9AE}" pid="3" name="LastSaved">
    <vt:filetime>2022-04-28T00:00:00Z</vt:filetime>
  </property>
  <property fmtid="{D5CDD505-2E9C-101B-9397-08002B2CF9AE}" pid="4" name="ContentTypeId">
    <vt:lpwstr>0x010100548781B9312E49418F39DED04EA00275</vt:lpwstr>
  </property>
</Properties>
</file>